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30"/>
  </p:notesMasterIdLst>
  <p:sldIdLst>
    <p:sldId id="272" r:id="rId5"/>
    <p:sldId id="300" r:id="rId6"/>
    <p:sldId id="320" r:id="rId7"/>
    <p:sldId id="301" r:id="rId8"/>
    <p:sldId id="333" r:id="rId9"/>
    <p:sldId id="316" r:id="rId10"/>
    <p:sldId id="307" r:id="rId11"/>
    <p:sldId id="308" r:id="rId12"/>
    <p:sldId id="321" r:id="rId13"/>
    <p:sldId id="303" r:id="rId14"/>
    <p:sldId id="322" r:id="rId15"/>
    <p:sldId id="306" r:id="rId16"/>
    <p:sldId id="304" r:id="rId17"/>
    <p:sldId id="325" r:id="rId18"/>
    <p:sldId id="326" r:id="rId19"/>
    <p:sldId id="310" r:id="rId20"/>
    <p:sldId id="312" r:id="rId21"/>
    <p:sldId id="327" r:id="rId22"/>
    <p:sldId id="331" r:id="rId23"/>
    <p:sldId id="313" r:id="rId24"/>
    <p:sldId id="314" r:id="rId25"/>
    <p:sldId id="334" r:id="rId26"/>
    <p:sldId id="315" r:id="rId27"/>
    <p:sldId id="329" r:id="rId28"/>
    <p:sldId id="330" r:id="rId29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083E6"/>
    <a:srgbClr val="159BFF"/>
    <a:srgbClr val="C2E7F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>
      <p:cViewPr>
        <p:scale>
          <a:sx n="91" d="100"/>
          <a:sy n="91" d="100"/>
        </p:scale>
        <p:origin x="39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402" y="84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92" y="0"/>
            <a:ext cx="2972498" cy="49712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0AC5B1-2FDD-488B-AC14-D9F28D1B05E1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3" y="4725076"/>
            <a:ext cx="5486078" cy="4475717"/>
          </a:xfrm>
          <a:prstGeom prst="rect">
            <a:avLst/>
          </a:prstGeom>
        </p:spPr>
        <p:txBody>
          <a:bodyPr vert="horz" lIns="92162" tIns="46081" rIns="92162" bIns="460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92" y="9448563"/>
            <a:ext cx="2972498" cy="49712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A2E65FE-5207-443C-83DB-20FE5EC210A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4823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237D50F-9DEB-4560-9497-847623C50053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7AB6BA1-B091-476B-B7C1-1318077F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2BF1699-3682-4C64-8FAD-49A61A42FC9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84E157E-4C91-4D02-A02F-7193184C9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CA809C3-FDFF-4504-AEAD-5EE3AE30FED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7523153-9BDC-42B4-AAC1-D49E753F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D9A-AD86-4CFF-80D8-2CE88266D7E8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B05-EC27-4543-A5FC-E4167542157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13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461-8618-4B40-A730-3878DEE8E4F1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239-8F77-4D32-8C2B-25B579288CA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63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D462-36AB-45CF-9AB0-87DF742FAD96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9F20-5200-4AD6-AA87-057E77A8120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773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F09F-BCFA-42C7-BB87-F217A1E0D256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E508-9E80-451E-A1ED-E52DF4DE84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946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B9F3-D6E5-434B-823F-3D32B3504E6B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1D2F-0E3A-46BF-980F-D706C32DD81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519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16A2-C3BE-4666-B7BB-C20C24B6C9B2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05CE-E82E-4E50-9CC8-BAEC652CB7C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27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16F7-9F08-4AF4-B8E5-BBB51D4C1B5B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D62-818B-442D-90E2-D0F7F3D9F8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2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FF8C-599B-4153-A75C-AF9ED5038515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9FFC-F892-4C05-AB86-204985097F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489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0" y="0"/>
            <a:ext cx="9148763" cy="6781800"/>
            <a:chOff x="0" y="0"/>
            <a:chExt cx="9147976" cy="6781801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alsu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9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EDE5-CD73-4BFA-A43D-378C608C05C3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EB84-38EA-4737-90CD-B6263BC6CDD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714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E824-548C-4895-ADCC-F82FF6360051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356F-DBC2-4B58-A412-5DDDE786C7B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37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8D1D-7564-42FB-B339-F0302B8368A8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DBD2-F90E-4A80-96FB-A89822503C8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113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A9A9-F399-4A54-9283-406AA9F4DB3F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615C-29BD-4356-99B9-3599A29E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4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927A-D1B6-4751-ACF9-EFD8EDEB666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092E-BD93-45D3-A17C-DBBE3FB4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0295-F250-42F8-B5FE-F66FA0AE1C97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4E90-3720-4902-A551-4193DC2F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5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BC4B-F659-4BFA-81B6-F14B588D3415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2C31-862F-4B1A-A573-52C7BD63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9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C10F-F5D9-433D-AE95-6CF94CD50DE4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73F-CCF4-484A-87AC-6BBDCBC9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4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CDA8-AE35-4B56-967C-C82A397D5C1F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BB4-4820-4907-840E-30E0D9CAA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D581-8938-4C66-B8C5-BBB7A9C9B8D1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74AE-ECDE-446C-BC5E-858BFFB7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460AE9F-9CD0-49CE-840F-B46AA03ADC55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13E86E9-BFC0-4EF4-A1CE-5ABE1174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6629-B802-4428-88EC-07D4EAC38A0E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31F6-3C98-4013-9D8F-54DB7B6D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1085-8176-4DCC-9683-E1ADC9EE16B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B8B6-6F7E-4D76-BF4B-393DCAD11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C64C-7BFC-4884-AB3F-F2B996B81E45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DA3D-9D1D-4265-B211-A49D502B4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40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095D-D9E2-4F58-ACA4-E648CC3B7CB8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C8B9-31C4-4B25-BC03-F1772B18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9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231A-D580-4AB8-92B9-ED3B2C8F17ED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7C7-B134-4DD9-B46C-36B9DDBA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0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BB9E-0A48-4A39-B9B9-9B3382E4E7F4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92E5-AFE0-4EBE-94E4-A2F218A5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315-6DA0-4442-AA50-1B4B5C775630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478A-5F42-4FE7-B292-0947BD0F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3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0232-EEE0-4686-B87B-E10383673274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24EE-7D69-4107-A9E5-33F2CCE07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60C-79AD-4EE7-AF0E-05E8AFFAB46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650-9AB0-4BBC-9385-46D5ECCF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DE2861-55CC-40A2-BF43-CA52895A3F37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48886E-47DA-4B86-8026-39F16707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3004-2F0E-4750-B5D5-0F3C0D84AAE9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522E-C9BB-4E73-AFD1-3239EE60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16A7-99A7-46BB-B075-51C9814D6D72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39C5-68BF-4940-BAE0-B5B6190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47BD-1787-46BB-B96F-D0441A58232C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DBD23-7254-4785-AACF-09AE300B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1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A2FF-93CC-4424-A041-ADA03771F1F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BF44-2512-4843-8A77-1B42C1DC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7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429-4DDD-472D-83A9-7164D4BD97FC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ADDE-560F-499C-91BF-C4753568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258B43-C00B-4627-BF89-FA7CB236B2C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94E8DD-9829-4F70-A45F-4616B2CB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385D1BD-4163-406F-AF6E-CA2F8C5EC84B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3273289-7382-4E0A-9B0D-E5CD3C4D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1EAEDED-9EFE-4612-8E20-18BFCA9CB80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D48AB54-C048-492B-8554-E329C92EB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88D6C50-0420-46CB-A423-BADE458945D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1038F65-4BA7-4989-B165-40E3D48D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9401C4-B75D-4011-A4C8-2FBF4E8C39EC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E7F5839-6599-4BA0-9DBE-6E394EE2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sr-Latn-RS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R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190434-DA73-4D6E-B3CA-504AC9760760}" type="datetimeFigureOut">
              <a:rPr lang="x-none"/>
              <a:pPr>
                <a:defRPr/>
              </a:pPr>
              <a:t>31.03.2021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6EA92C-AFB6-4352-8A57-402AA734D6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AB508-F78B-4382-8C90-617FDD9F1B21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2F4AE-BCAE-4BBF-AF63-606F3333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8B7CC-0737-4499-8BD5-4CD847526806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4524D-47BC-4EA5-AEB1-14C706CE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asminazivkovic@arhivpozarevac.org.rs" TargetMode="External"/><Relationship Id="rId2" Type="http://schemas.openxmlformats.org/officeDocument/2006/relationships/hyperlink" Target="mailto:jasminazivkovic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lsu.gov.rs/dokumenta/pravni-izvori-relevantni-za-steca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772816"/>
            <a:ext cx="7772400" cy="148367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3551117"/>
            <a:ext cx="7772400" cy="918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718407"/>
            <a:ext cx="2279758" cy="110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8679"/>
            <a:ext cx="2235454" cy="1190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78679"/>
            <a:ext cx="1875580" cy="104060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B5974154-05EE-451D-B9B5-AA99453F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86" y="1480935"/>
            <a:ext cx="8229600" cy="3795473"/>
          </a:xfrm>
        </p:spPr>
        <p:txBody>
          <a:bodyPr/>
          <a:lstStyle/>
          <a:p>
            <a:pPr marL="0" indent="0" algn="r">
              <a:buNone/>
            </a:pPr>
            <a:r>
              <a:rPr lang="sr-Cyrl-RS" sz="1600" i="1" dirty="0">
                <a:solidFill>
                  <a:srgbClr val="002060"/>
                </a:solidFill>
              </a:rPr>
              <a:t>Др Јасмина Живковић, архивски саветник,</a:t>
            </a:r>
          </a:p>
          <a:p>
            <a:pPr marL="0" indent="0" algn="r">
              <a:buNone/>
            </a:pPr>
            <a:r>
              <a:rPr lang="sr-Cyrl-RS" sz="1600" i="1" dirty="0">
                <a:solidFill>
                  <a:srgbClr val="002060"/>
                </a:solidFill>
              </a:rPr>
              <a:t>дипл. правник и доктор историјских наука</a:t>
            </a:r>
          </a:p>
          <a:p>
            <a:pPr marL="0" indent="0" algn="r">
              <a:buNone/>
            </a:pPr>
            <a:endParaRPr lang="sr-Cyrl-R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b="1" i="1" dirty="0">
                <a:solidFill>
                  <a:srgbClr val="002060"/>
                </a:solidFill>
              </a:rPr>
              <a:t>АРХИВИРАЊЕ  У  СТЕЧАЈНОМ  ПОСТУПКУ – </a:t>
            </a:r>
          </a:p>
          <a:p>
            <a:pPr marL="0" indent="0" algn="ctr">
              <a:buNone/>
            </a:pPr>
            <a:r>
              <a:rPr lang="sr-Cyrl-RS" b="1" i="1" dirty="0">
                <a:solidFill>
                  <a:srgbClr val="002060"/>
                </a:solidFill>
              </a:rPr>
              <a:t>ПРОЦЕДУРЕ И ПРЕПОРУКЕ У СКЛАДУ СА НОВИМ ЗАКОНСКИМ</a:t>
            </a:r>
          </a:p>
          <a:p>
            <a:pPr marL="0" indent="0" algn="ctr">
              <a:buNone/>
            </a:pPr>
            <a:r>
              <a:rPr lang="sr-Cyrl-RS" b="1" i="1" dirty="0">
                <a:solidFill>
                  <a:srgbClr val="002060"/>
                </a:solidFill>
              </a:rPr>
              <a:t> ПРОПИСИМА</a:t>
            </a:r>
            <a:endParaRPr lang="sr-Latn-R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/>
              <a:t>						</a:t>
            </a:r>
            <a:r>
              <a:rPr lang="sr-Cyrl-RS" sz="1600" dirty="0">
                <a:solidFill>
                  <a:srgbClr val="002060"/>
                </a:solidFill>
              </a:rPr>
              <a:t>         </a:t>
            </a:r>
            <a:r>
              <a:rPr lang="sr-Cyrl-RS" sz="2400" b="1" i="1" dirty="0">
                <a:solidFill>
                  <a:srgbClr val="002060"/>
                </a:solidFill>
              </a:rPr>
              <a:t>ПРОЦЕДУРА</a:t>
            </a:r>
            <a:endParaRPr lang="sr-Cyrl-R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Cyrl-RS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600" b="1" i="1" dirty="0">
                <a:solidFill>
                  <a:srgbClr val="002060"/>
                </a:solidFill>
              </a:rPr>
              <a:t>ЛИСТА КАТЕГОРИЈА АРХИВСКЕ ГРАЂЕ И ДОКУМЕНТАРНОГ МАТЕРИЈАЛА СА РОКОВИМА ЧУВАЊА </a:t>
            </a:r>
          </a:p>
          <a:p>
            <a:pPr marL="0" indent="0" algn="ctr">
              <a:buNone/>
            </a:pPr>
            <a:r>
              <a:rPr lang="sr-Cyrl-RS" sz="1600" dirty="0">
                <a:solidFill>
                  <a:srgbClr val="002060"/>
                </a:solidFill>
              </a:rPr>
              <a:t> вредновање документарног материјала стечајног дужника</a:t>
            </a:r>
          </a:p>
          <a:p>
            <a:pPr marL="0" indent="0" algn="ctr">
              <a:buNone/>
            </a:pPr>
            <a:endParaRPr lang="sr-Cyrl-RS" sz="16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Листа категорија архивске грађе и документарног материјала обухвата целокупну документацију која је настајала у раду стечајног дужника у </a:t>
            </a:r>
            <a:r>
              <a:rPr lang="sr-Cyrl-RS" sz="1400" dirty="0" err="1">
                <a:solidFill>
                  <a:srgbClr val="002060"/>
                </a:solidFill>
              </a:rPr>
              <a:t>предстечајном</a:t>
            </a:r>
            <a:r>
              <a:rPr lang="sr-Cyrl-RS" sz="1400" dirty="0">
                <a:solidFill>
                  <a:srgbClr val="002060"/>
                </a:solidFill>
              </a:rPr>
              <a:t> периоду, документацију која настаје у стечајном поступку и документацију стечајног дужника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Из таксативно наведеног у Националном стандарду бр. 8. </a:t>
            </a:r>
            <a:r>
              <a:rPr lang="sr-Cyrl-RS" sz="1400" dirty="0" smtClean="0">
                <a:solidFill>
                  <a:srgbClr val="002060"/>
                </a:solidFill>
              </a:rPr>
              <a:t> види се која </a:t>
            </a:r>
            <a:r>
              <a:rPr lang="sr-Cyrl-RS" sz="1400" dirty="0">
                <a:solidFill>
                  <a:srgbClr val="002060"/>
                </a:solidFill>
              </a:rPr>
              <a:t>врста документације има превасходан значај и која је у приоритету обезбеђивања од стране стечајног </a:t>
            </a:r>
            <a:r>
              <a:rPr lang="sr-Cyrl-RS" sz="1400" dirty="0" smtClean="0">
                <a:solidFill>
                  <a:srgbClr val="002060"/>
                </a:solidFill>
              </a:rPr>
              <a:t>управника</a:t>
            </a: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Овако наведене врсте документације треба да буду у саставу Листе категорија регистратурског материјала са роковима чувања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У највећем броју случајева -  стечајни дужници немају Листу категорија из  периода </a:t>
            </a:r>
            <a:r>
              <a:rPr lang="sr-Cyrl-RS" sz="1400" dirty="0" smtClean="0">
                <a:solidFill>
                  <a:srgbClr val="002060"/>
                </a:solidFill>
              </a:rPr>
              <a:t>пре отварања </a:t>
            </a:r>
            <a:r>
              <a:rPr lang="sr-Cyrl-RS" sz="1400" dirty="0" smtClean="0">
                <a:solidFill>
                  <a:srgbClr val="002060"/>
                </a:solidFill>
              </a:rPr>
              <a:t>стечаја (привредни сектор је углавном остајао изван приоритета у заштити архивске грађе, што није увек било оправдано)</a:t>
            </a: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Листу категорија за стечајног дужника доноси стечајни </a:t>
            </a:r>
            <a:r>
              <a:rPr lang="sr-Cyrl-RS" sz="1400" dirty="0" smtClean="0">
                <a:solidFill>
                  <a:srgbClr val="002060"/>
                </a:solidFill>
              </a:rPr>
              <a:t>управник</a:t>
            </a: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Сагласност на Листу категорија даје стварно </a:t>
            </a:r>
            <a:r>
              <a:rPr lang="sr-Cyrl-RS" sz="1400" dirty="0" smtClean="0">
                <a:solidFill>
                  <a:srgbClr val="002060"/>
                </a:solidFill>
              </a:rPr>
              <a:t>и територијално </a:t>
            </a:r>
            <a:r>
              <a:rPr lang="sr-Cyrl-RS" sz="1400" dirty="0" smtClean="0">
                <a:solidFill>
                  <a:srgbClr val="002060"/>
                </a:solidFill>
              </a:rPr>
              <a:t>надлежан </a:t>
            </a:r>
            <a:r>
              <a:rPr lang="sr-Cyrl-RS" sz="1400" dirty="0">
                <a:solidFill>
                  <a:srgbClr val="002060"/>
                </a:solidFill>
              </a:rPr>
              <a:t>јавни архив</a:t>
            </a:r>
          </a:p>
          <a:p>
            <a:pPr marL="0" indent="0" algn="just">
              <a:buNone/>
            </a:pPr>
            <a:endParaRPr lang="sr-Cyrl-RS" sz="1400" dirty="0"/>
          </a:p>
          <a:p>
            <a:endParaRPr lang="sr-Cyrl-RS" sz="1400" dirty="0"/>
          </a:p>
        </p:txBody>
      </p:sp>
    </p:spTree>
    <p:extLst>
      <p:ext uri="{BB962C8B-B14F-4D97-AF65-F5344CB8AC3E}">
        <p14:creationId xmlns:p14="http://schemas.microsoft.com/office/powerpoint/2010/main" val="20010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F8440F0-D88F-4525-B0AD-4672387E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2400" b="1" i="1" dirty="0"/>
              <a:t>	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</a:p>
          <a:p>
            <a:pPr marL="0" indent="0" algn="ctr">
              <a:buNone/>
            </a:pPr>
            <a:r>
              <a:rPr lang="sr-Cyrl-RS" sz="1600" b="1" i="1" dirty="0">
                <a:solidFill>
                  <a:srgbClr val="002060"/>
                </a:solidFill>
              </a:rPr>
              <a:t>Структура Листе категорија 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који  се  односе  на  оснивање  и  организацију  рада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Правни  и  општи  послови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Правилници и друга општа акта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који  се  односе  на  рад  органа  управљања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Основна делатност правног субјекта/стечајног дужника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Стручни  скупови  (конгреси,  симпозијуми, саветовања,  семинари  и  др.)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који се односе на заснивање и престанак радног односа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у вези радног времена, одмора, одсуства и боловања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у вези социјалног, инвалидског и пензијског осигурања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у  вези  безбедности и здравља, раду, противпожарне заштите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у  вези  дисциплинске  и  материјалне  одговорности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који  се  односе  на  стручно  образовање,  стручне  испите,  специјализацију,  преквалификацију,  стручну  праксу,  курсеве,  семинаре, итд.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који  се  односе  на  инвестиције,  техничке  елаборате,  изградњу  и  адаптацију  објеката и основну делатност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Предмети  који  се  односе  на  изградњу,  куповину  и  доделу  станова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Документација  система  квалитета  према  захтевима  </a:t>
            </a:r>
            <a:r>
              <a:rPr lang="sr-Cyrl-CS" sz="1200" dirty="0" smtClean="0">
                <a:solidFill>
                  <a:srgbClr val="002060"/>
                </a:solidFill>
              </a:rPr>
              <a:t>релевантних стандарда  </a:t>
            </a:r>
          </a:p>
          <a:p>
            <a:pPr>
              <a:buAutoNum type="arabicPeriod"/>
            </a:pPr>
            <a:r>
              <a:rPr lang="sr-Cyrl-CS" sz="1200" dirty="0" smtClean="0">
                <a:solidFill>
                  <a:srgbClr val="002060"/>
                </a:solidFill>
              </a:rPr>
              <a:t>Канцеларијско  </a:t>
            </a:r>
            <a:r>
              <a:rPr lang="sr-Cyrl-CS" sz="1200" dirty="0">
                <a:solidFill>
                  <a:srgbClr val="002060"/>
                </a:solidFill>
              </a:rPr>
              <a:t>и  архивско  пословање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Финансијско – материјално  пословање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Документација  информатике</a:t>
            </a:r>
          </a:p>
          <a:p>
            <a:pPr>
              <a:buAutoNum type="arabicPeriod"/>
            </a:pPr>
            <a:r>
              <a:rPr lang="sr-Cyrl-CS" sz="1200" dirty="0">
                <a:solidFill>
                  <a:srgbClr val="002060"/>
                </a:solidFill>
              </a:rPr>
              <a:t>Народна одбрана и друштвена </a:t>
            </a:r>
            <a:r>
              <a:rPr lang="sr-Cyrl-CS" sz="1200" dirty="0" err="1">
                <a:solidFill>
                  <a:srgbClr val="002060"/>
                </a:solidFill>
              </a:rPr>
              <a:t>самозаштита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041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Пример 2 </a:t>
            </a:r>
            <a:r>
              <a:rPr lang="sr-Cyrl-RS" sz="2400" b="1" i="1" dirty="0"/>
              <a:t>							</a:t>
            </a:r>
            <a:r>
              <a:rPr lang="sr-Cyrl-RS" sz="2400" b="1" i="1" dirty="0" smtClean="0">
                <a:solidFill>
                  <a:srgbClr val="002060"/>
                </a:solidFill>
              </a:rPr>
              <a:t>ПРОЦЕДУРА</a:t>
            </a:r>
            <a:endParaRPr lang="sr-Cyrl-RS" sz="24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9526BA-8FAC-4A84-BBAB-AEB8A7282887}"/>
              </a:ext>
            </a:extLst>
          </p:cNvPr>
          <p:cNvSpPr/>
          <p:nvPr/>
        </p:nvSpPr>
        <p:spPr>
          <a:xfrm>
            <a:off x="649650" y="1980446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   основу    члана   14.   став 1, тачка   2)  Закона  о  архивској грађи и архивској делатности (Сл.  гласник   РС,   бр.  6/20 )   ________________________у стечају, стечајни управник  дана   ________________.  године,  д о н о с и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sr-Cyrl-C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C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ЛИСТУ  КАТЕГОРИЈА  АРХИВСКЕ ГРАЂЕ И ДОКУМЕНТАРНОГ  МАТЕРИЈАЛА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C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СА  РОКОВИМА  ЧУВАЊА </a:t>
            </a:r>
            <a:r>
              <a:rPr lang="sr-Cyrl-C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_______________________________________________у стечају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Листа  категорија  архивске грађе и документарног  материјала  са  роковима чувања  </a:t>
            </a:r>
            <a:r>
              <a:rPr lang="sr-Cyrl-R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_________________________ у стечају, </a:t>
            </a:r>
            <a:r>
              <a:rPr lang="sr-Cyrl-C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садржи  следеће  категорије  регистратурског  материјала  и  рокове  њиховог  чувања: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E047883-09D9-41C4-8868-EA6C99A81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4923"/>
              </p:ext>
            </p:extLst>
          </p:nvPr>
        </p:nvGraphicFramePr>
        <p:xfrm>
          <a:off x="543041" y="4104104"/>
          <a:ext cx="7990083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30">
                  <a:extLst>
                    <a:ext uri="{9D8B030D-6E8A-4147-A177-3AD203B41FA5}">
                      <a16:colId xmlns:a16="http://schemas.microsoft.com/office/drawing/2014/main" xmlns="" val="4118060904"/>
                    </a:ext>
                  </a:extLst>
                </a:gridCol>
                <a:gridCol w="701247">
                  <a:extLst>
                    <a:ext uri="{9D8B030D-6E8A-4147-A177-3AD203B41FA5}">
                      <a16:colId xmlns:a16="http://schemas.microsoft.com/office/drawing/2014/main" xmlns="" val="4117999296"/>
                    </a:ext>
                  </a:extLst>
                </a:gridCol>
                <a:gridCol w="5489901">
                  <a:extLst>
                    <a:ext uri="{9D8B030D-6E8A-4147-A177-3AD203B41FA5}">
                      <a16:colId xmlns:a16="http://schemas.microsoft.com/office/drawing/2014/main" xmlns="" val="1541350551"/>
                    </a:ext>
                  </a:extLst>
                </a:gridCol>
                <a:gridCol w="1257905">
                  <a:extLst>
                    <a:ext uri="{9D8B030D-6E8A-4147-A177-3AD203B41FA5}">
                      <a16:colId xmlns:a16="http://schemas.microsoft.com/office/drawing/2014/main" xmlns="" val="779525245"/>
                    </a:ext>
                  </a:extLst>
                </a:gridCol>
              </a:tblGrid>
              <a:tr h="1641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Р.бр</a:t>
                      </a: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Клас.озн.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Садржај  -  врста  предмета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  чувања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867657737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4074386228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ПРЕДМЕТИ КОЈИ СЕ ОДНОСЕ НА ОРГАНИЗАЦИЈУ И ОСНИВАЊЕ РАДА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878054392"/>
                  </a:ext>
                </a:extLst>
              </a:tr>
              <a:tr h="32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(самоуправни споразум, одлука или уговор) о оснивању, припајању и друге статусне  промене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Трајно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2927455581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Решење  о  оснивању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Трајно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2747680335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Пријава  надлежним  органима  о  почетку  пословања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Трајно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954704975"/>
                  </a:ext>
                </a:extLst>
              </a:tr>
              <a:tr h="656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Cyrl-R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Предмети у вези уписа у судски регистар код надлежног суда и осталих надлежних органа (пријава уписа, промена назива, промена и проширење делатности, промена лица овлашћеног за заступање, промена и иступање оснивача, промена података у регистру и др.)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Трајно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4090330572"/>
                  </a:ext>
                </a:extLst>
              </a:tr>
              <a:tr h="3283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Остали предмети који се односе на оснивање и организацију пословања (интеграције, ликвидације, санације, стечај и сл.)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Трајно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969044715"/>
                  </a:ext>
                </a:extLst>
              </a:tr>
              <a:tr h="492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Одлука о оснивању елабората о друштвено економској оправданости оснивања предузећа, повезаних предузећа (групација), пословних удружења и других облика повезивања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Трајно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26141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Пример 3.</a:t>
            </a:r>
            <a:r>
              <a:rPr lang="sr-Cyrl-RS" sz="2000" dirty="0">
                <a:solidFill>
                  <a:srgbClr val="002060"/>
                </a:solidFill>
              </a:rPr>
              <a:t>	</a:t>
            </a:r>
            <a:r>
              <a:rPr lang="sr-Cyrl-RS" sz="2000" b="1" i="1" dirty="0"/>
              <a:t>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</a:p>
          <a:p>
            <a:pPr marL="0" indent="0" algn="ctr">
              <a:buNone/>
            </a:pPr>
            <a:r>
              <a:rPr lang="sr-Cyrl-RS" sz="1400" dirty="0">
                <a:solidFill>
                  <a:srgbClr val="002060"/>
                </a:solidFill>
              </a:rPr>
              <a:t> </a:t>
            </a:r>
            <a:r>
              <a:rPr lang="sr-Cyrl-RS" sz="1400" b="1" dirty="0">
                <a:solidFill>
                  <a:srgbClr val="002060"/>
                </a:solidFill>
              </a:rPr>
              <a:t>АРХИВСКА КЊИГА   </a:t>
            </a:r>
          </a:p>
          <a:p>
            <a:pPr marL="0" indent="0" algn="ctr">
              <a:buNone/>
            </a:pPr>
            <a:r>
              <a:rPr lang="sr-Cyrl-RS" sz="1400" dirty="0">
                <a:solidFill>
                  <a:srgbClr val="002060"/>
                </a:solidFill>
              </a:rPr>
              <a:t>основна евиденција о целокупној архивској грађи и документарном материјалу насталом у раду ствараоца</a:t>
            </a:r>
            <a:endParaRPr lang="sr-Latn-R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E0708FCA-03BE-4F1B-B705-5141A481C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10113"/>
              </p:ext>
            </p:extLst>
          </p:nvPr>
        </p:nvGraphicFramePr>
        <p:xfrm>
          <a:off x="179512" y="2564904"/>
          <a:ext cx="8964488" cy="482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Acrobat Document" r:id="rId3" imgW="8010176" imgH="5667021" progId="AcroExch.Document.DC">
                  <p:embed/>
                </p:oleObj>
              </mc:Choice>
              <mc:Fallback>
                <p:oleObj name="Acrobat Document" r:id="rId3" imgW="8010176" imgH="56670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564904"/>
                        <a:ext cx="8964488" cy="482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r-Cyrl-RS" sz="1600" dirty="0"/>
          </a:p>
          <a:p>
            <a:pPr marL="0" indent="0" algn="ctr">
              <a:buNone/>
            </a:pPr>
            <a:r>
              <a:rPr lang="sr-Cyrl-RS" sz="1600" dirty="0"/>
              <a:t>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</a:p>
          <a:p>
            <a:pPr marL="0" indent="0" algn="ctr">
              <a:buNone/>
            </a:pPr>
            <a:r>
              <a:rPr lang="sr-Cyrl-RS" sz="2000" b="1" i="1" dirty="0">
                <a:solidFill>
                  <a:srgbClr val="002060"/>
                </a:solidFill>
              </a:rPr>
              <a:t>ДИЛЕМА</a:t>
            </a:r>
            <a:r>
              <a:rPr lang="sr-Cyrl-RS" sz="16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sr-Cyrl-RS" sz="1600" b="1" dirty="0">
                <a:solidFill>
                  <a:srgbClr val="002060"/>
                </a:solidFill>
              </a:rPr>
              <a:t>одобрење уништења безвредног документарног материјала коме је рок чувања истекао </a:t>
            </a:r>
          </a:p>
          <a:p>
            <a:pPr marL="0" indent="0" algn="ctr">
              <a:buNone/>
            </a:pPr>
            <a:r>
              <a:rPr lang="sr-Cyrl-RS" sz="1600" b="1" dirty="0" smtClean="0">
                <a:solidFill>
                  <a:srgbClr val="002060"/>
                </a:solidFill>
              </a:rPr>
              <a:t>у </a:t>
            </a:r>
            <a:r>
              <a:rPr lang="sr-Cyrl-RS" sz="1600" b="1" dirty="0">
                <a:solidFill>
                  <a:srgbClr val="002060"/>
                </a:solidFill>
              </a:rPr>
              <a:t>Закону о архивској грађи и архивској делатности (члан 16, став 2)</a:t>
            </a:r>
          </a:p>
          <a:p>
            <a:pPr marL="0" indent="0" algn="ctr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 smtClean="0">
                <a:solidFill>
                  <a:srgbClr val="002060"/>
                </a:solidFill>
              </a:rPr>
              <a:t>Уништавање </a:t>
            </a:r>
            <a:r>
              <a:rPr lang="sr-Cyrl-RS" sz="1400" dirty="0">
                <a:solidFill>
                  <a:srgbClr val="002060"/>
                </a:solidFill>
              </a:rPr>
              <a:t>безвредног документарног материјала коме је рок чувања истекао по </a:t>
            </a:r>
            <a:r>
              <a:rPr lang="sr-Cyrl-RS" sz="1400" b="1" dirty="0" smtClean="0">
                <a:solidFill>
                  <a:srgbClr val="002060"/>
                </a:solidFill>
              </a:rPr>
              <a:t>обавезном претходно прибављеном </a:t>
            </a:r>
            <a:r>
              <a:rPr lang="sr-Cyrl-RS" sz="1400" b="1" dirty="0">
                <a:solidFill>
                  <a:srgbClr val="002060"/>
                </a:solidFill>
              </a:rPr>
              <a:t>писменом одобрењу надлежног јавног архива </a:t>
            </a:r>
            <a:r>
              <a:rPr lang="sr-Cyrl-RS" sz="1400" dirty="0">
                <a:solidFill>
                  <a:srgbClr val="002060"/>
                </a:solidFill>
              </a:rPr>
              <a:t>за ствараоца државне органе и организације,  органе територијалне аутономије, јединице  локалне самоуправе, јавна предузећа и имаоце јавних овлашћења</a:t>
            </a:r>
          </a:p>
          <a:p>
            <a:pPr marL="0" indent="0" algn="just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Д</a:t>
            </a:r>
            <a:r>
              <a:rPr lang="sr-Cyrl-RS" sz="1400" dirty="0" smtClean="0">
                <a:solidFill>
                  <a:srgbClr val="002060"/>
                </a:solidFill>
              </a:rPr>
              <a:t>а </a:t>
            </a:r>
            <a:r>
              <a:rPr lang="sr-Cyrl-RS" sz="1400" dirty="0">
                <a:solidFill>
                  <a:srgbClr val="002060"/>
                </a:solidFill>
              </a:rPr>
              <a:t>ли </a:t>
            </a:r>
            <a:r>
              <a:rPr lang="sr-Cyrl-RS" sz="1400" dirty="0" smtClean="0">
                <a:solidFill>
                  <a:srgbClr val="002060"/>
                </a:solidFill>
              </a:rPr>
              <a:t>ово примењивати </a:t>
            </a:r>
            <a:r>
              <a:rPr lang="sr-Cyrl-RS" sz="1400" dirty="0">
                <a:solidFill>
                  <a:srgbClr val="002060"/>
                </a:solidFill>
              </a:rPr>
              <a:t>на ствараоце изван ових делатности, према томе и на стечајне дужнике?</a:t>
            </a:r>
          </a:p>
          <a:p>
            <a:pPr marL="0" indent="0" algn="just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b="1" dirty="0">
                <a:solidFill>
                  <a:srgbClr val="002060"/>
                </a:solidFill>
              </a:rPr>
              <a:t>Мишљења смо да је и даље упутно,   у циљу заштите архивске грађе  стечајних субјеката, уништење безвредног документарног материјала коме је рок чувања истекао радити уз претходно писмено одобрење надлежног јавног архива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r-Cyrl-R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Мишљења </a:t>
            </a:r>
            <a:r>
              <a:rPr lang="sr-Cyrl-RS" sz="1400" dirty="0" smtClean="0">
                <a:solidFill>
                  <a:srgbClr val="002060"/>
                </a:solidFill>
              </a:rPr>
              <a:t>смо, такође, </a:t>
            </a:r>
            <a:r>
              <a:rPr lang="sr-Cyrl-RS" sz="1400" dirty="0">
                <a:solidFill>
                  <a:srgbClr val="002060"/>
                </a:solidFill>
              </a:rPr>
              <a:t>да се јавни архиви неће оглашавати ненадлежним уколико стечајни дужник као стваралац затражи  одобрење за уништење безвредног документарног материјала </a:t>
            </a:r>
          </a:p>
        </p:txBody>
      </p:sp>
    </p:spTree>
    <p:extLst>
      <p:ext uri="{BB962C8B-B14F-4D97-AF65-F5344CB8AC3E}">
        <p14:creationId xmlns:p14="http://schemas.microsoft.com/office/powerpoint/2010/main" val="16943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5BD648-A303-473B-BF97-4DC62A5D3FD1}"/>
              </a:ext>
            </a:extLst>
          </p:cNvPr>
          <p:cNvSpPr/>
          <p:nvPr/>
        </p:nvSpPr>
        <p:spPr>
          <a:xfrm>
            <a:off x="251520" y="1268760"/>
            <a:ext cx="43084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 </a:t>
            </a:r>
            <a:r>
              <a:rPr lang="sr-Cyrl-CS" sz="1400" dirty="0" smtClean="0">
                <a:solidFill>
                  <a:srgbClr val="002060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Пример   4.</a:t>
            </a:r>
            <a:endParaRPr lang="sr-Cyrl-CS" sz="1400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1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ИСТОРИЈСКИ АРХИВ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1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sr-Cyrl-R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______________________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Служба за заштиту архивске грађе ван архива 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			 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ПРЕДМЕТ:  Захтев за одобрење уништења безвредног </a:t>
            </a:r>
            <a:r>
              <a:rPr lang="sr-Cyrl-R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документарног </a:t>
            </a:r>
            <a:r>
              <a:rPr lang="sr-Cyrl-C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материјала</a:t>
            </a:r>
            <a:r>
              <a:rPr lang="sr-Cyrl-R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коме је истекао рок чувања,  а</a:t>
            </a:r>
            <a:r>
              <a:rPr lang="sr-Cyrl-C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настао  </a:t>
            </a:r>
            <a:r>
              <a:rPr lang="sr-Cyrl-R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је </a:t>
            </a:r>
            <a:r>
              <a:rPr lang="sr-Cyrl-C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радом </a:t>
            </a:r>
            <a:r>
              <a:rPr lang="sr-Cyrl-R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стечајног дужника</a:t>
            </a:r>
            <a:r>
              <a:rPr lang="sr-Cyrl-C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lang="sr-Cyrl-R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sr-Cyrl-CS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у ____________.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sr-Cyrl-CS" sz="1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r-Cyrl-CS" sz="1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На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основу чл.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9,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став 1.тачка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9) 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и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члана 16,  ст. 1 и 2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Закона о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архивској </a:t>
            </a:r>
            <a:r>
              <a:rPr lang="sr-Cyrl-RS" sz="1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грађи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и архивској делатности  (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Сл. гласник РС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бр.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2020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), 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Правилника о утврђивању националних стандарда за стечајне управнике – Национални стандард бр.8.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и Листе категорија </a:t>
            </a:r>
            <a:r>
              <a:rPr lang="sr-Cyrl-CS" sz="1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архивске грађе и документарног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материјала са роковима чувања донете дана _____________, </a:t>
            </a:r>
            <a:r>
              <a:rPr lang="sr-Cyrl-C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дел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. бр. _________________ на коју је Историјски архив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____________-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дао сагласност дана _________________,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одговорно лице код стечајног дужника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r-Cyrl-C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пописал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о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је и </a:t>
            </a:r>
            <a:r>
              <a:rPr lang="sr-Cyrl-CS" sz="1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припремил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о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за уништење следеће категорије безвредног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документарног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материјала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коме је истекао рок чувања, а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који је настао радом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некадашњег активног правног субјекта сада стечајног дужника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_____________________ у _______________________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, налази се у својини или државини истог, и то према списку у прилогу.</a:t>
            </a:r>
          </a:p>
          <a:p>
            <a:pPr algn="just"/>
            <a:endParaRPr lang="sr-Cyrl-R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Списак - закључно са редним бројем ______________.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547E41-5F98-48D1-9FC8-3BE3A44B4296}"/>
              </a:ext>
            </a:extLst>
          </p:cNvPr>
          <p:cNvSpPr/>
          <p:nvPr/>
        </p:nvSpPr>
        <p:spPr>
          <a:xfrm>
            <a:off x="4718534" y="1268760"/>
            <a:ext cx="41952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Безвредни 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документарни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материјал који се предлаже за излучивање и уништење нема оперативну вредност за даљи рад_________________________________ у ________________, истекао му је рок чувања по Листи категорија регистратурског материјала са роковима чувања ов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ог ствараоца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а нема ни вредност архивске грађе да би се као културно добро трајно чувао.                                                                          </a:t>
            </a:r>
            <a:endParaRPr lang="sr-Cyrl-R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Материјал који се уништава ЈЕСТЕ уписан у Архивску књигу. 	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Укупна количина безвредног регистратурског материјала износи: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регистратора............................................__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фасцикла..................................................__		 књига........................................................__		 свежњева.................................................._</a:t>
            </a:r>
            <a:r>
              <a:rPr lang="sr-Cyrl-R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пакета.......................................................__	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sr-Cyrl-CS" sz="1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Свега метара дужних око___________.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Описати физичко стање и очуваност документације:</a:t>
            </a:r>
            <a:endParaRPr lang="en-US" sz="1200" dirty="0">
              <a:latin typeface="Cir Time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r-Cyrl-CS" dirty="0">
                <a:latin typeface="Times New Roman" panose="02020603050405020304" pitchFamily="18" charset="0"/>
                <a:ea typeface="SimSun" panose="02010600030101010101" pitchFamily="2" charset="-122"/>
              </a:rPr>
              <a:t>   _________________________________		  </a:t>
            </a:r>
          </a:p>
          <a:p>
            <a:r>
              <a:rPr lang="sr-Cyrl-CS" dirty="0">
                <a:latin typeface="Times New Roman" panose="02020603050405020304" pitchFamily="18" charset="0"/>
                <a:ea typeface="SimSun" panose="02010600030101010101" pitchFamily="2" charset="-122"/>
              </a:rPr>
              <a:t>		  </a:t>
            </a:r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Стечајни управник</a:t>
            </a:r>
          </a:p>
          <a:p>
            <a:r>
              <a:rPr lang="sr-Cyrl-C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________________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48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68760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Пример 5.	</a:t>
            </a:r>
            <a:r>
              <a:rPr lang="sr-Cyrl-RS" sz="2000" b="1" i="1" dirty="0"/>
              <a:t>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  <a:endParaRPr lang="sr-Cyrl-RS" sz="1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400" b="1" dirty="0">
                <a:solidFill>
                  <a:srgbClr val="002060"/>
                </a:solidFill>
              </a:rPr>
              <a:t>ИЗДВАЈАЊЕ РАДИ УНИШТЕЊА БЕЗВРЕДНОГ ДОКУМЕНТАРНОМ МАТЕРИЈАЛА </a:t>
            </a:r>
          </a:p>
          <a:p>
            <a:pPr marL="0" indent="0" algn="ctr">
              <a:buNone/>
            </a:pPr>
            <a:r>
              <a:rPr lang="sr-Cyrl-RS" sz="1400" b="1" dirty="0">
                <a:solidFill>
                  <a:srgbClr val="002060"/>
                </a:solidFill>
              </a:rPr>
              <a:t>КОМЕ ЈЕ РОК УВАЊА ИСТЕКАО </a:t>
            </a:r>
          </a:p>
          <a:p>
            <a:pPr marL="0" indent="0" algn="ctr">
              <a:buNone/>
            </a:pPr>
            <a:endParaRPr lang="sr-Cyrl-RS" sz="1400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6FA400DF-B56B-446F-8EA6-CE4EED56E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89420"/>
              </p:ext>
            </p:extLst>
          </p:nvPr>
        </p:nvGraphicFramePr>
        <p:xfrm>
          <a:off x="179511" y="2204863"/>
          <a:ext cx="8712969" cy="478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Acrobat Document" r:id="rId3" imgW="8010176" imgH="5667021" progId="AcroExch.Document.DC">
                  <p:embed/>
                </p:oleObj>
              </mc:Choice>
              <mc:Fallback>
                <p:oleObj name="Acrobat Document" r:id="rId3" imgW="8010176" imgH="56670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1" y="2204863"/>
                        <a:ext cx="8712969" cy="478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1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1800" b="1" i="1" dirty="0"/>
              <a:t>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  <a:endParaRPr lang="sr-Cyrl-RS" sz="1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Cyrl-RS" sz="1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Предаја архивске грађе стечајног дужника надлежном јавном архиву</a:t>
            </a:r>
          </a:p>
          <a:p>
            <a:pPr marL="0" indent="0" algn="ctr">
              <a:buNone/>
            </a:pPr>
            <a:endParaRPr lang="sr-Cyrl-RS" sz="1800" b="1" i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Закон каже: у случају када стечајни дужник нема правног </a:t>
            </a:r>
            <a:r>
              <a:rPr lang="sr-Cyrl-RS" sz="1400" dirty="0" smtClean="0">
                <a:solidFill>
                  <a:srgbClr val="002060"/>
                </a:solidFill>
              </a:rPr>
              <a:t>следбеника - у </a:t>
            </a:r>
            <a:r>
              <a:rPr lang="sr-Cyrl-RS" sz="1400" dirty="0">
                <a:solidFill>
                  <a:srgbClr val="002060"/>
                </a:solidFill>
              </a:rPr>
              <a:t>року од годину дана од дана отварања стечајног поступка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По одређеном поступку и у одређеном стању:  одабрана, сређена, пописана неоштећена или са санираним </a:t>
            </a:r>
            <a:r>
              <a:rPr lang="sr-Cyrl-RS" sz="1400" dirty="0" smtClean="0">
                <a:solidFill>
                  <a:srgbClr val="002060"/>
                </a:solidFill>
              </a:rPr>
              <a:t>оштећењима,  </a:t>
            </a:r>
            <a:r>
              <a:rPr lang="sr-Cyrl-RS" sz="1400" dirty="0">
                <a:solidFill>
                  <a:srgbClr val="002060"/>
                </a:solidFill>
              </a:rPr>
              <a:t>архивска грађа и документарни материјал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 Изузетно: 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	- према чл. 18, став 5 и чл</a:t>
            </a:r>
            <a:r>
              <a:rPr lang="sr-Cyrl-RS" sz="1400" dirty="0" smtClean="0">
                <a:solidFill>
                  <a:srgbClr val="002060"/>
                </a:solidFill>
              </a:rPr>
              <a:t>. 20 </a:t>
            </a:r>
            <a:r>
              <a:rPr lang="sr-Cyrl-RS" sz="1400" dirty="0">
                <a:solidFill>
                  <a:srgbClr val="002060"/>
                </a:solidFill>
              </a:rPr>
              <a:t>Закона о архивској грађи: када је нужно преузети архивску </a:t>
            </a:r>
            <a:r>
              <a:rPr lang="sr-Cyrl-RS" sz="1400" dirty="0" smtClean="0">
                <a:solidFill>
                  <a:srgbClr val="002060"/>
                </a:solidFill>
              </a:rPr>
              <a:t> грађу </a:t>
            </a:r>
            <a:r>
              <a:rPr lang="sr-Cyrl-RS" sz="1400" dirty="0">
                <a:solidFill>
                  <a:srgbClr val="002060"/>
                </a:solidFill>
              </a:rPr>
              <a:t>у несређеном стању, уз трошкове </a:t>
            </a:r>
            <a:r>
              <a:rPr lang="sr-Cyrl-RS" sz="1400" dirty="0" smtClean="0">
                <a:solidFill>
                  <a:srgbClr val="002060"/>
                </a:solidFill>
              </a:rPr>
              <a:t>које </a:t>
            </a:r>
            <a:r>
              <a:rPr lang="sr-Cyrl-RS" sz="1400" dirty="0">
                <a:solidFill>
                  <a:srgbClr val="002060"/>
                </a:solidFill>
              </a:rPr>
              <a:t>сноси </a:t>
            </a:r>
            <a:r>
              <a:rPr lang="sr-Cyrl-RS" sz="1400" dirty="0" err="1">
                <a:solidFill>
                  <a:srgbClr val="002060"/>
                </a:solidFill>
              </a:rPr>
              <a:t>предавалац</a:t>
            </a:r>
            <a:r>
              <a:rPr lang="sr-Cyrl-RS" sz="1400" dirty="0">
                <a:solidFill>
                  <a:srgbClr val="002060"/>
                </a:solidFill>
              </a:rPr>
              <a:t> односно стваралац архивске грађе и документарног материјала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	- предаја архивске грађе стечајног дужника чију је фирму преузело друго правно лице, у случајевима када   </a:t>
            </a:r>
            <a:r>
              <a:rPr lang="sr-Cyrl-RS" sz="1400" dirty="0" smtClean="0">
                <a:solidFill>
                  <a:srgbClr val="002060"/>
                </a:solidFill>
              </a:rPr>
              <a:t>постоји </a:t>
            </a:r>
            <a:r>
              <a:rPr lang="sr-Cyrl-RS" sz="1400" dirty="0">
                <a:solidFill>
                  <a:srgbClr val="002060"/>
                </a:solidFill>
              </a:rPr>
              <a:t>опасност да се архивска грађа код новог сопственика или имаоца оштети или физички уништи  </a:t>
            </a:r>
            <a:r>
              <a:rPr lang="sr-Cyrl-RS" sz="1400" dirty="0" smtClean="0">
                <a:solidFill>
                  <a:srgbClr val="002060"/>
                </a:solidFill>
              </a:rPr>
              <a:t>-  препорука</a:t>
            </a:r>
            <a:r>
              <a:rPr lang="sr-Cyrl-RS" sz="1400" dirty="0" smtClean="0">
                <a:solidFill>
                  <a:srgbClr val="002060"/>
                </a:solidFill>
              </a:rPr>
              <a:t> на основу </a:t>
            </a:r>
            <a:r>
              <a:rPr lang="sr-Cyrl-RS" sz="1400" dirty="0">
                <a:solidFill>
                  <a:srgbClr val="002060"/>
                </a:solidFill>
              </a:rPr>
              <a:t>искуства у пракси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Записник о примопредаји архивске грађе  - саставни део записника је попис архивске грађе која се предаје надлежном јавном архиву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 smtClean="0">
                <a:solidFill>
                  <a:srgbClr val="002060"/>
                </a:solidFill>
              </a:rPr>
              <a:t>Мишљење о </a:t>
            </a:r>
            <a:r>
              <a:rPr lang="sr-Cyrl-RS" sz="1400" dirty="0">
                <a:solidFill>
                  <a:srgbClr val="002060"/>
                </a:solidFill>
              </a:rPr>
              <a:t>условима коришћења и роковима доступности архивске грађе која се предаје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Очекујемо: ближе услове и начин предаје архивске грађе јавним </a:t>
            </a:r>
            <a:r>
              <a:rPr lang="sr-Cyrl-RS" sz="1400" dirty="0" smtClean="0">
                <a:solidFill>
                  <a:srgbClr val="002060"/>
                </a:solidFill>
              </a:rPr>
              <a:t>архивима - </a:t>
            </a:r>
            <a:r>
              <a:rPr lang="sr-Cyrl-RS" sz="1400" dirty="0">
                <a:solidFill>
                  <a:srgbClr val="002060"/>
                </a:solidFill>
              </a:rPr>
              <a:t>прописом министра културе</a:t>
            </a:r>
          </a:p>
        </p:txBody>
      </p:sp>
    </p:spTree>
    <p:extLst>
      <p:ext uri="{BB962C8B-B14F-4D97-AF65-F5344CB8AC3E}">
        <p14:creationId xmlns:p14="http://schemas.microsoft.com/office/powerpoint/2010/main" val="25298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Пример 6.</a:t>
            </a:r>
            <a:r>
              <a:rPr lang="sr-Cyrl-RS" sz="2000" dirty="0">
                <a:solidFill>
                  <a:srgbClr val="002060"/>
                </a:solidFill>
              </a:rPr>
              <a:t>	</a:t>
            </a:r>
            <a:r>
              <a:rPr lang="sr-Cyrl-RS" sz="2000" b="1" i="1" dirty="0"/>
              <a:t>						</a:t>
            </a:r>
            <a:r>
              <a:rPr lang="sr-Cyrl-RS" sz="2000" b="1" i="1" dirty="0">
                <a:solidFill>
                  <a:srgbClr val="002060"/>
                </a:solidFill>
              </a:rPr>
              <a:t>            ПРОЦЕДУРА</a:t>
            </a:r>
            <a:endParaRPr lang="sr-Cyrl-RS" sz="1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CS" sz="1200" dirty="0"/>
              <a:t>ИСТОРИЈСКИ АРХИВ </a:t>
            </a:r>
            <a:r>
              <a:rPr lang="sr-Cyrl-RS" sz="1200" dirty="0"/>
              <a:t>_______________ </a:t>
            </a:r>
            <a:r>
              <a:rPr lang="sr-Cyrl-CS" sz="1200" dirty="0"/>
              <a:t> </a:t>
            </a:r>
            <a:endParaRPr lang="en-US" sz="1200" dirty="0"/>
          </a:p>
          <a:p>
            <a:pPr marL="0" indent="0">
              <a:buNone/>
            </a:pPr>
            <a:r>
              <a:rPr lang="sr-Cyrl-CS" sz="1200" dirty="0"/>
              <a:t>Предмет: </a:t>
            </a:r>
            <a:r>
              <a:rPr lang="sr-Cyrl-CS" sz="1200" b="1" dirty="0"/>
              <a:t>Захтев за предају архивске грађе стечајног дужника на даље чување и заштиту</a:t>
            </a:r>
            <a:endParaRPr lang="en-US" sz="1200" b="1" dirty="0"/>
          </a:p>
          <a:p>
            <a:pPr marL="0" indent="0" algn="just">
              <a:buNone/>
            </a:pPr>
            <a:r>
              <a:rPr lang="sr-Cyrl-CS" sz="1200" dirty="0"/>
              <a:t>                  Обраћам  се Историјском архиву </a:t>
            </a:r>
            <a:r>
              <a:rPr lang="sr-Cyrl-RS" sz="1200" dirty="0"/>
              <a:t>__________ као надлежном  </a:t>
            </a:r>
            <a:r>
              <a:rPr lang="sr-Cyrl-CS" sz="1200" dirty="0"/>
              <a:t>захтевом да, у складу са чл.  </a:t>
            </a:r>
            <a:r>
              <a:rPr lang="sr-Cyrl-RS" sz="1200" dirty="0"/>
              <a:t>19, став </a:t>
            </a:r>
            <a:r>
              <a:rPr lang="sr-Cyrl-RS" sz="1200" dirty="0" smtClean="0"/>
              <a:t>2 и 3 </a:t>
            </a:r>
            <a:r>
              <a:rPr lang="sr-Cyrl-CS" sz="1200" i="1" dirty="0"/>
              <a:t>Закона о </a:t>
            </a:r>
            <a:r>
              <a:rPr lang="sr-Cyrl-RS" sz="1200" i="1" dirty="0"/>
              <a:t>архивској грађи и архивској делатности</a:t>
            </a:r>
            <a:r>
              <a:rPr lang="sr-Cyrl-CS" sz="1200" dirty="0"/>
              <a:t> (Сл. гласник РС, бр. </a:t>
            </a:r>
            <a:r>
              <a:rPr lang="sr-Cyrl-RS" sz="1200" dirty="0"/>
              <a:t>6</a:t>
            </a:r>
            <a:r>
              <a:rPr lang="sr-Cyrl-CS" sz="1200" dirty="0"/>
              <a:t>/</a:t>
            </a:r>
            <a:r>
              <a:rPr lang="sr-Cyrl-RS" sz="1200" dirty="0"/>
              <a:t>2020</a:t>
            </a:r>
            <a:r>
              <a:rPr lang="sr-Cyrl-CS" sz="1200" dirty="0"/>
              <a:t>) преузме на даље чување и заштиту архивску грађу </a:t>
            </a:r>
            <a:r>
              <a:rPr lang="sr-Cyrl-RS" sz="1200" dirty="0"/>
              <a:t>и документарни материјал </a:t>
            </a:r>
            <a:r>
              <a:rPr lang="sr-Cyrl-CS" sz="1200" dirty="0" err="1"/>
              <a:t>настал</a:t>
            </a:r>
            <a:r>
              <a:rPr lang="sr-Cyrl-RS" sz="1200" dirty="0"/>
              <a:t>и</a:t>
            </a:r>
            <a:r>
              <a:rPr lang="sr-Cyrl-CS" sz="1200" dirty="0"/>
              <a:t> радом </a:t>
            </a:r>
            <a:r>
              <a:rPr lang="sr-Cyrl-RS" sz="1200" dirty="0"/>
              <a:t> ствараоца  ___________у стечају,</a:t>
            </a:r>
            <a:r>
              <a:rPr lang="sr-Cyrl-CS" sz="1200" dirty="0"/>
              <a:t> у периоду </a:t>
            </a:r>
            <a:r>
              <a:rPr lang="sr-Cyrl-RS" sz="1200" dirty="0"/>
              <a:t>од </a:t>
            </a:r>
            <a:r>
              <a:rPr lang="sr-Cyrl-RS" sz="1200" dirty="0" smtClean="0"/>
              <a:t>_______ </a:t>
            </a:r>
            <a:r>
              <a:rPr lang="sr-Cyrl-RS" sz="1200" dirty="0"/>
              <a:t>до </a:t>
            </a:r>
            <a:r>
              <a:rPr lang="sr-Cyrl-CS" sz="1200" dirty="0" smtClean="0"/>
              <a:t>________године,</a:t>
            </a:r>
            <a:r>
              <a:rPr lang="sr-Cyrl-RS" sz="1200" dirty="0" smtClean="0"/>
              <a:t> </a:t>
            </a:r>
            <a:r>
              <a:rPr lang="sr-Cyrl-RS" sz="1200" dirty="0"/>
              <a:t>односно до отварање поступка стечаја.</a:t>
            </a:r>
          </a:p>
          <a:p>
            <a:pPr marL="0" indent="0">
              <a:buNone/>
            </a:pPr>
            <a:r>
              <a:rPr lang="sr-Cyrl-RS" sz="1200" dirty="0"/>
              <a:t>                 Стечајни поступак над овим правним лицем је отворен код Привредног суда у </a:t>
            </a:r>
            <a:r>
              <a:rPr lang="sr-Cyrl-RS" sz="1200" dirty="0" smtClean="0"/>
              <a:t>_________________, </a:t>
            </a:r>
            <a:r>
              <a:rPr lang="sr-Cyrl-RS" sz="1200" dirty="0"/>
              <a:t>број ____________.</a:t>
            </a:r>
            <a:endParaRPr lang="en-US" sz="1200" dirty="0"/>
          </a:p>
          <a:p>
            <a:pPr marL="0" indent="0" algn="just">
              <a:buNone/>
            </a:pPr>
            <a:r>
              <a:rPr lang="sr-Cyrl-RS" sz="1200" dirty="0"/>
              <a:t>                  Количина а</a:t>
            </a:r>
            <a:r>
              <a:rPr lang="sr-Cyrl-CS" sz="1200" dirty="0" err="1"/>
              <a:t>рхивск</a:t>
            </a:r>
            <a:r>
              <a:rPr lang="sr-Cyrl-RS" sz="1200" dirty="0"/>
              <a:t>е</a:t>
            </a:r>
            <a:r>
              <a:rPr lang="sr-Cyrl-CS" sz="1200" dirty="0"/>
              <a:t> </a:t>
            </a:r>
            <a:r>
              <a:rPr lang="sr-Cyrl-CS" sz="1200" dirty="0" err="1"/>
              <a:t>грађ</a:t>
            </a:r>
            <a:r>
              <a:rPr lang="sr-Cyrl-RS" sz="1200" dirty="0"/>
              <a:t>е и документарног материјала </a:t>
            </a:r>
            <a:r>
              <a:rPr lang="sr-Cyrl-CS" sz="1200" dirty="0" err="1"/>
              <a:t>кој</a:t>
            </a:r>
            <a:r>
              <a:rPr lang="sr-Cyrl-RS" sz="1200" dirty="0"/>
              <a:t>и</a:t>
            </a:r>
            <a:r>
              <a:rPr lang="sr-Cyrl-CS" sz="1200" dirty="0"/>
              <a:t> се </a:t>
            </a:r>
            <a:r>
              <a:rPr lang="sr-Cyrl-CS" sz="1200" dirty="0" err="1"/>
              <a:t>предлаж</a:t>
            </a:r>
            <a:r>
              <a:rPr lang="sr-Cyrl-RS" sz="1200" dirty="0"/>
              <a:t>у</a:t>
            </a:r>
            <a:r>
              <a:rPr lang="sr-Cyrl-CS" sz="1200" dirty="0"/>
              <a:t> за преузимање  </a:t>
            </a:r>
            <a:r>
              <a:rPr lang="sr-Cyrl-RS" sz="1200" dirty="0"/>
              <a:t> износи </a:t>
            </a:r>
            <a:r>
              <a:rPr lang="sr-Cyrl-RS" sz="1200" dirty="0" smtClean="0"/>
              <a:t>око __________метара </a:t>
            </a:r>
            <a:r>
              <a:rPr lang="sr-Cyrl-RS" sz="1200" dirty="0"/>
              <a:t>дужинских,  према попису у прилогу овог захтева. </a:t>
            </a:r>
            <a:endParaRPr lang="en-US" sz="1200" dirty="0"/>
          </a:p>
          <a:p>
            <a:pPr marL="0" indent="0" algn="just">
              <a:buNone/>
            </a:pPr>
            <a:r>
              <a:rPr lang="sr-Cyrl-RS" sz="1200" dirty="0"/>
              <a:t>                 Архивска грађа и регистратурски материјал који се предаје налази се </a:t>
            </a:r>
            <a:r>
              <a:rPr lang="sr-Cyrl-RS" sz="1200" dirty="0" smtClean="0"/>
              <a:t>у оригиналном, </a:t>
            </a:r>
            <a:r>
              <a:rPr lang="sr-Cyrl-RS" sz="1200" dirty="0"/>
              <a:t>сређеном и </a:t>
            </a:r>
            <a:r>
              <a:rPr lang="sr-Cyrl-RS" sz="1200" dirty="0" smtClean="0"/>
              <a:t>неоштећеном стању, са санираним виђеним оштећењима, технички је опремљена, у </a:t>
            </a:r>
            <a:r>
              <a:rPr lang="sr-Cyrl-RS" sz="1200" dirty="0"/>
              <a:t>архивским јединицама (књиге, свежњеви, фасцикле, кутије, свеске, регистратори) </a:t>
            </a:r>
            <a:r>
              <a:rPr lang="sr-Cyrl-RS" sz="1200" dirty="0" smtClean="0"/>
              <a:t>које </a:t>
            </a:r>
            <a:r>
              <a:rPr lang="sr-Cyrl-RS" sz="1200" dirty="0"/>
              <a:t>су </a:t>
            </a:r>
            <a:r>
              <a:rPr lang="sr-Cyrl-RS" sz="1200" dirty="0" smtClean="0"/>
              <a:t>означене </a:t>
            </a:r>
            <a:r>
              <a:rPr lang="sr-Cyrl-RS" sz="1200" dirty="0"/>
              <a:t>основним подацима о правном лицу, години настанка и врсти документације.</a:t>
            </a:r>
            <a:endParaRPr lang="en-US" sz="1200" dirty="0"/>
          </a:p>
          <a:p>
            <a:pPr marL="0" indent="0" algn="just">
              <a:buNone/>
            </a:pPr>
            <a:r>
              <a:rPr lang="sr-Cyrl-RS" sz="1200" dirty="0"/>
              <a:t>              Све архивске јединице су смештене у транспортне архивске кутије, од броја 1 па надаље, а на свакој кутији се налази ознака (број кутије и бројеви архивској јединица које се у кутијама налазе). На свакој архивској јединици се налази </a:t>
            </a:r>
            <a:r>
              <a:rPr lang="sr-Cyrl-RS" sz="1200" dirty="0" smtClean="0"/>
              <a:t>идентификациони </a:t>
            </a:r>
            <a:r>
              <a:rPr lang="sr-Cyrl-RS" sz="1200" dirty="0"/>
              <a:t>број из Списка архивске грађе и регистратурског материјала који је предмет предаје Архиву.</a:t>
            </a:r>
            <a:endParaRPr lang="en-US" sz="1200" dirty="0"/>
          </a:p>
          <a:p>
            <a:pPr marL="0" indent="0">
              <a:buNone/>
            </a:pPr>
            <a:r>
              <a:rPr lang="sr-Cyrl-RS" sz="1200" dirty="0" smtClean="0"/>
              <a:t>	Уз грађу, поред пописа, предаје се и Архивска књига, Листа категорија архивске грађе и документарног материјала, као и целокупна документација о издвајању и уништењу безвредног документарног материјала коме је рок чувања до дана предаје истекао.</a:t>
            </a:r>
            <a:endParaRPr lang="sr-Cyrl-RS" sz="1200" dirty="0" smtClean="0"/>
          </a:p>
          <a:p>
            <a:pPr marL="0" indent="0">
              <a:buNone/>
            </a:pPr>
            <a:r>
              <a:rPr lang="sr-Cyrl-RS" sz="1200" dirty="0"/>
              <a:t>	</a:t>
            </a:r>
            <a:r>
              <a:rPr lang="sr-Cyrl-RS" sz="1200" dirty="0" smtClean="0"/>
              <a:t>Попис </a:t>
            </a:r>
            <a:r>
              <a:rPr lang="sr-Cyrl-RS" sz="1200" dirty="0"/>
              <a:t>документације </a:t>
            </a:r>
            <a:r>
              <a:rPr lang="sr-Cyrl-RS" sz="1200" dirty="0" smtClean="0"/>
              <a:t>обухвата (на пример):</a:t>
            </a:r>
            <a:endParaRPr lang="en-US" sz="1200" dirty="0"/>
          </a:p>
          <a:p>
            <a:pPr marL="0" lvl="0" indent="0">
              <a:buNone/>
            </a:pPr>
            <a:r>
              <a:rPr lang="sr-Cyrl-RS" sz="1200" dirty="0"/>
              <a:t>	1. Списак архивске грађе и документарног </a:t>
            </a:r>
            <a:r>
              <a:rPr lang="sr-Cyrl-RS" sz="1200" dirty="0" smtClean="0"/>
              <a:t>материјала </a:t>
            </a:r>
            <a:r>
              <a:rPr lang="sr-Cyrl-RS" sz="1200" dirty="0"/>
              <a:t>који се  предају  архиву</a:t>
            </a:r>
            <a:endParaRPr lang="en-US" sz="1200" dirty="0"/>
          </a:p>
          <a:p>
            <a:pPr marL="0" lvl="0" indent="0">
              <a:buNone/>
            </a:pPr>
            <a:r>
              <a:rPr lang="sr-Cyrl-RS" sz="1200" dirty="0"/>
              <a:t>	2. Списак персоналних досијеа (пасивних), као посебна помоћна евиденција</a:t>
            </a:r>
            <a:endParaRPr lang="en-US" sz="1200" dirty="0"/>
          </a:p>
          <a:p>
            <a:pPr marL="0" lvl="0" indent="0">
              <a:buNone/>
            </a:pPr>
            <a:r>
              <a:rPr lang="sr-Cyrl-RS" sz="1200" dirty="0"/>
              <a:t>	3. Списак судских предмета из радног односа</a:t>
            </a:r>
            <a:endParaRPr lang="en-US" sz="1200" dirty="0"/>
          </a:p>
          <a:p>
            <a:pPr marL="0" lvl="0" indent="0">
              <a:buNone/>
            </a:pPr>
            <a:r>
              <a:rPr lang="sr-Cyrl-RS" sz="1200" dirty="0"/>
              <a:t>	4. Списак досијеа стипендиста и школовање запослених</a:t>
            </a:r>
            <a:endParaRPr lang="en-US" sz="1200" dirty="0"/>
          </a:p>
          <a:p>
            <a:pPr marL="0" lvl="0" indent="0">
              <a:buNone/>
            </a:pPr>
            <a:r>
              <a:rPr lang="sr-Cyrl-RS" sz="1200" dirty="0"/>
              <a:t>	5. Попис пројектне документације</a:t>
            </a:r>
            <a:endParaRPr lang="en-US" sz="1200" dirty="0"/>
          </a:p>
          <a:p>
            <a:pPr marL="0" indent="0" algn="just">
              <a:buNone/>
            </a:pPr>
            <a:r>
              <a:rPr lang="sr-Cyrl-RS" sz="1200" dirty="0"/>
              <a:t>	Пописи/евиденције се предају уз архивску грађу и документарни  материјал, у физичком-папирном облику и на дигиталном медију.</a:t>
            </a:r>
          </a:p>
          <a:p>
            <a:pPr marL="0" indent="0">
              <a:buNone/>
            </a:pPr>
            <a:r>
              <a:rPr lang="sr-Cyrl-RS" sz="1200" dirty="0"/>
              <a:t>							Подносилац захтева 			</a:t>
            </a:r>
            <a:r>
              <a:rPr lang="sr-Cyrl-CS" sz="1200" dirty="0"/>
              <a:t>				                          </a:t>
            </a:r>
            <a:r>
              <a:rPr lang="sr-Cyrl-RS" sz="1200" dirty="0"/>
              <a:t> стечајни управник	</a:t>
            </a:r>
            <a:r>
              <a:rPr lang="sr-Cyrl-RS" sz="1200" b="1" dirty="0"/>
              <a:t>						</a:t>
            </a:r>
            <a:endParaRPr lang="en-US" sz="1200" b="1" dirty="0"/>
          </a:p>
          <a:p>
            <a:pPr marL="0" indent="0" algn="ctr">
              <a:buNone/>
            </a:pPr>
            <a:r>
              <a:rPr lang="sr-Cyrl-RS" sz="1200" dirty="0"/>
              <a:t>				 </a:t>
            </a:r>
          </a:p>
          <a:p>
            <a:pPr marL="0" indent="0">
              <a:buNone/>
            </a:pPr>
            <a:r>
              <a:rPr lang="sr-Cyrl-RS" sz="1400" dirty="0"/>
              <a:t> 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40757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0B5A5A-FE88-432F-8AD5-061201305C23}"/>
              </a:ext>
            </a:extLst>
          </p:cNvPr>
          <p:cNvSpPr/>
          <p:nvPr/>
        </p:nvSpPr>
        <p:spPr>
          <a:xfrm>
            <a:off x="251520" y="126876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Пример  7.</a:t>
            </a:r>
            <a:r>
              <a:rPr lang="sr-Cyrl-RS" sz="1400" b="1" i="1" dirty="0">
                <a:solidFill>
                  <a:srgbClr val="002060"/>
                </a:solidFill>
              </a:rPr>
              <a:t>	</a:t>
            </a:r>
            <a:r>
              <a:rPr lang="sr-Cyrl-RS" sz="2000" b="1" i="1" dirty="0">
                <a:solidFill>
                  <a:srgbClr val="002060"/>
                </a:solidFill>
              </a:rPr>
              <a:t>						ПРОЦЕДУРА</a:t>
            </a:r>
          </a:p>
          <a:p>
            <a:pPr marL="0" indent="0" algn="ctr">
              <a:buNone/>
            </a:pPr>
            <a:r>
              <a:rPr lang="sr-Cyrl-RS" sz="2400" b="1" i="1" dirty="0">
                <a:solidFill>
                  <a:srgbClr val="002060"/>
                </a:solidFill>
              </a:rPr>
              <a:t>	</a:t>
            </a:r>
            <a:r>
              <a:rPr lang="sr-Cyrl-RS" sz="1600" b="1" i="1" dirty="0">
                <a:solidFill>
                  <a:srgbClr val="002060"/>
                </a:solidFill>
              </a:rPr>
              <a:t>Попис </a:t>
            </a:r>
            <a:r>
              <a:rPr lang="sr-Cyrl-RS" sz="1600" b="1" i="1" dirty="0" smtClean="0">
                <a:solidFill>
                  <a:srgbClr val="002060"/>
                </a:solidFill>
              </a:rPr>
              <a:t>архивске грађе стечајног дужника, </a:t>
            </a:r>
            <a:r>
              <a:rPr lang="sr-Cyrl-RS" sz="1600" b="1" i="1" dirty="0">
                <a:solidFill>
                  <a:srgbClr val="002060"/>
                </a:solidFill>
              </a:rPr>
              <a:t>као прилог захтеву за предају исте надлежном архиву 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7B612A-B01A-4C2D-B9B8-54EEFF00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3237FBD-ED4F-44BD-A3D9-074F49459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75856"/>
              </p:ext>
            </p:extLst>
          </p:nvPr>
        </p:nvGraphicFramePr>
        <p:xfrm>
          <a:off x="251520" y="2397913"/>
          <a:ext cx="8640959" cy="4351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869">
                  <a:extLst>
                    <a:ext uri="{9D8B030D-6E8A-4147-A177-3AD203B41FA5}">
                      <a16:colId xmlns:a16="http://schemas.microsoft.com/office/drawing/2014/main" xmlns="" val="1116203377"/>
                    </a:ext>
                  </a:extLst>
                </a:gridCol>
                <a:gridCol w="1360929">
                  <a:extLst>
                    <a:ext uri="{9D8B030D-6E8A-4147-A177-3AD203B41FA5}">
                      <a16:colId xmlns:a16="http://schemas.microsoft.com/office/drawing/2014/main" xmlns="" val="4106143645"/>
                    </a:ext>
                  </a:extLst>
                </a:gridCol>
                <a:gridCol w="3792136">
                  <a:extLst>
                    <a:ext uri="{9D8B030D-6E8A-4147-A177-3AD203B41FA5}">
                      <a16:colId xmlns:a16="http://schemas.microsoft.com/office/drawing/2014/main" xmlns="" val="2931659136"/>
                    </a:ext>
                  </a:extLst>
                </a:gridCol>
                <a:gridCol w="1727648">
                  <a:extLst>
                    <a:ext uri="{9D8B030D-6E8A-4147-A177-3AD203B41FA5}">
                      <a16:colId xmlns:a16="http://schemas.microsoft.com/office/drawing/2014/main" xmlns="" val="41544480"/>
                    </a:ext>
                  </a:extLst>
                </a:gridCol>
                <a:gridCol w="1021377">
                  <a:extLst>
                    <a:ext uri="{9D8B030D-6E8A-4147-A177-3AD203B41FA5}">
                      <a16:colId xmlns:a16="http://schemas.microsoft.com/office/drawing/2014/main" xmlns="" val="327243742"/>
                    </a:ext>
                  </a:extLst>
                </a:gridCol>
              </a:tblGrid>
              <a:tr h="190950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500" u="none" strike="noStrike">
                          <a:effectLst/>
                        </a:rPr>
                        <a:t>Редни број</a:t>
                      </a:r>
                      <a:endParaRPr lang="sr-Cyrl-R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500" u="none" strike="noStrike">
                          <a:effectLst/>
                        </a:rPr>
                        <a:t>Година односно раздобље настанка</a:t>
                      </a:r>
                      <a:endParaRPr lang="sr-Cyrl-R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Садржај - назив категорије регистратурског материјала/архивске грађе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500" u="none" strike="noStrike">
                          <a:effectLst/>
                        </a:rPr>
                        <a:t>Количина</a:t>
                      </a:r>
                      <a:endParaRPr lang="sr-Cyrl-R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500" u="none" strike="noStrike">
                          <a:effectLst/>
                        </a:rPr>
                        <a:t>Број кутије</a:t>
                      </a:r>
                      <a:endParaRPr lang="sr-Cyrl-R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extLst>
                  <a:ext uri="{0D108BD9-81ED-4DB2-BD59-A6C34878D82A}">
                    <a16:rowId xmlns:a16="http://schemas.microsoft.com/office/drawing/2014/main" xmlns="" val="658774717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6" marR="5786" marT="5786" marB="0" anchor="ctr"/>
                </a:tc>
                <a:extLst>
                  <a:ext uri="{0D108BD9-81ED-4DB2-BD59-A6C34878D82A}">
                    <a16:rowId xmlns:a16="http://schemas.microsoft.com/office/drawing/2014/main" xmlns="" val="391303963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Каталог резервних делова за шинобусе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2858754965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Картон личних доходака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свежањ - 3 књиге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2025203811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Картон личних доходака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2 свежња - 7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4067066203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1969 - 1971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4189384080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1970 - 1971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Годишње картице рад у Немачкој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књига + 1 свежањ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4257988696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 зарада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6 књига - 1 свежањ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979445895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1968 - 1973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4 свежња - 12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2897315474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Сарадња са Чешком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896179960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Резервни делови за хладњаче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809544908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 зарада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3 свежња - 10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026370594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Технички опис 4 осовинских RIC кола типа У класе ВАС са лежајевима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191486007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 зарада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9 књига - 2 свежња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689480165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Вагон цистерна - техничка документа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687736127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8 књига - 2 свежња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193842648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Технички опис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975838205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1977 - 1976 - 1977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297130067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Годишње картице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9 књига - 2 свежња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919062687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1973 - 1978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Упис и промене у судском регистру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2 фасцикле - 1 свежањ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341062875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1977 - 1978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Нормативна акта и регистрација предузећа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2 фасцикле - 1 свежањ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079367202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1975 - 1978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М4 обрасци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616655617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1964 - 1978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Картони радника у пензији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2319851500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Картони радника у пензији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7 књига - 2 свежња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774953281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1978 - 1979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Документација о регистрацији, пререгистрацији, трансформацији, деобним билансима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регистратор+ 1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2235279436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Каталог резервних делова за путничке вагоне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967408995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Симпозијум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2 књиге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005365366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М4 обрасци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1057874854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Картони радника у пензији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9 књига  - 3 свежња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778185182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Правилник о образовању и усавршавању радника РО ФШВ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фасцикла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4018344153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1976 - 1980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Анализа развоја СОУР ГОША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књига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72672320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Међународна сарадња Ирак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свежањ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3473973168"/>
                  </a:ext>
                </a:extLst>
              </a:tr>
              <a:tr h="12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1980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700" u="none" strike="noStrike">
                          <a:effectLst/>
                        </a:rPr>
                        <a:t>Стамбени кредити радника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700" u="none" strike="noStrike">
                          <a:effectLst/>
                        </a:rPr>
                        <a:t>1 регистратор</a:t>
                      </a:r>
                      <a:endParaRPr lang="sr-Cyrl-R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86" marR="5786" marT="5786" marB="0" anchor="b"/>
                </a:tc>
                <a:extLst>
                  <a:ext uri="{0D108BD9-81ED-4DB2-BD59-A6C34878D82A}">
                    <a16:rowId xmlns:a16="http://schemas.microsoft.com/office/drawing/2014/main" xmlns="" val="294054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27584" y="116632"/>
            <a:ext cx="831641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3800" dirty="0">
              <a:solidFill>
                <a:prstClr val="white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974154-05EE-451D-B9B5-AA99453F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9979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2800" i="1" dirty="0"/>
              <a:t>				</a:t>
            </a:r>
            <a:r>
              <a:rPr lang="sr-Cyrl-RS" sz="2000" b="1" i="1" dirty="0">
                <a:solidFill>
                  <a:srgbClr val="002060"/>
                </a:solidFill>
              </a:rPr>
              <a:t>НОРМАТИВНИ ОКВИР</a:t>
            </a:r>
          </a:p>
          <a:p>
            <a:pPr marL="0" indent="0" algn="ctr">
              <a:buNone/>
            </a:pPr>
            <a:endParaRPr lang="sr-Cyrl-RS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Закон о архивској грађи и архивској делатности (Сл. гласник РС, бр. 6/2020)</a:t>
            </a:r>
            <a:endParaRPr lang="en-US" sz="1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400" b="1" i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2. став 2. Закона: Основни појмови (…архивска грађа у физичком и електронском облику, документарни материјал у физичком и електронском облику, стваралац или ималац архивске грађе, Архивска књига, Листа категорија архивске грађе и документарног материјала са роковима чувања..)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6: Забрана уништења и оштећења архивске грађе, обавеза њеног чувања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9. став 2. Закона: Обавезе ствараоца/имаоца архивске грађе и документарног материјала   (…одговарајући простор за смештај и заштиту архивске грађе и документарног материјала, евидентирање, означавање, класификација, датирање, архивирање – сређивање и припрема за предају, израда архивске књиге, одабирање архивске грађе и издвајање ради уништења безвредног документарног материјала коме је рок чувања истекао и предаја архивске грађе надлежном јавном архиву)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10:  Недељивост архивског фонда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14:  Листа категорија архивске грађе и документарног материјала са роковима чувања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19: Предаја архивске грађе и документарног материјала стечајног дужника (одабрана, сређена, пописана, неоштећена или са санираним оштећењима), у року од годину дана од дана отварања стечајног поступка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Члан 20: Изузетно преузимање несређене и неприпремљене архивске грађе, под посебним условима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r-Cyrl-RS" sz="1400" dirty="0"/>
          </a:p>
          <a:p>
            <a:pPr marL="0" indent="0">
              <a:buNone/>
            </a:pPr>
            <a:endParaRPr lang="sr-Cyrl-RS" sz="1800" dirty="0"/>
          </a:p>
        </p:txBody>
      </p:sp>
    </p:spTree>
    <p:extLst>
      <p:ext uri="{BB962C8B-B14F-4D97-AF65-F5344CB8AC3E}">
        <p14:creationId xmlns:p14="http://schemas.microsoft.com/office/powerpoint/2010/main" val="650369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/>
              <a:t> </a:t>
            </a:r>
            <a:r>
              <a:rPr lang="sr-Cyrl-RS" sz="1400" dirty="0">
                <a:solidFill>
                  <a:srgbClr val="002060"/>
                </a:solidFill>
              </a:rPr>
              <a:t>Пример 8.</a:t>
            </a:r>
            <a:r>
              <a:rPr lang="sr-Cyrl-RS" sz="1600" dirty="0"/>
              <a:t>	</a:t>
            </a:r>
            <a:r>
              <a:rPr lang="sr-Cyrl-RS" dirty="0"/>
              <a:t>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  <a:r>
              <a:rPr lang="sr-Cyrl-RS" dirty="0">
                <a:solidFill>
                  <a:srgbClr val="002060"/>
                </a:solidFill>
              </a:rPr>
              <a:t>	</a:t>
            </a:r>
            <a:r>
              <a:rPr lang="sr-Cyrl-RS" dirty="0"/>
              <a:t>	</a:t>
            </a:r>
            <a:r>
              <a:rPr lang="sr-Cyrl-RS" sz="2000" b="1" i="1" dirty="0"/>
              <a:t>					</a:t>
            </a:r>
          </a:p>
          <a:p>
            <a:pPr marL="0" indent="0" algn="ctr">
              <a:buNone/>
            </a:pPr>
            <a:r>
              <a:rPr lang="sr-Cyrl-RS" sz="2000" b="1" i="1" dirty="0"/>
              <a:t>				 </a:t>
            </a:r>
            <a:endParaRPr lang="sr-Cyrl-RS" sz="2000" b="1" i="1" dirty="0" smtClean="0"/>
          </a:p>
          <a:p>
            <a:pPr marL="0" indent="0" algn="ctr">
              <a:buNone/>
            </a:pPr>
            <a:r>
              <a:rPr lang="sr-Cyrl-RS" sz="2000" b="1" i="1" dirty="0"/>
              <a:t>	</a:t>
            </a:r>
            <a:r>
              <a:rPr lang="sr-Cyrl-RS" sz="2000" b="1" i="1" dirty="0" smtClean="0"/>
              <a:t>		</a:t>
            </a:r>
            <a:r>
              <a:rPr lang="sr-Cyrl-RS" sz="2000" b="1" i="1" dirty="0"/>
              <a:t>	</a:t>
            </a:r>
            <a:r>
              <a:rPr lang="sr-Cyrl-RS" sz="2000" b="1" i="1" dirty="0" smtClean="0"/>
              <a:t>       </a:t>
            </a:r>
            <a:r>
              <a:rPr lang="sr-Cyrl-RS" sz="1400" b="1" i="1" dirty="0">
                <a:solidFill>
                  <a:srgbClr val="002060"/>
                </a:solidFill>
              </a:rPr>
              <a:t>Записник о примопредаји</a:t>
            </a:r>
          </a:p>
          <a:p>
            <a:pPr marL="0" indent="0" algn="ctr">
              <a:buNone/>
            </a:pPr>
            <a:r>
              <a:rPr lang="sr-Cyrl-RS" sz="1400" b="1" i="1" dirty="0">
                <a:solidFill>
                  <a:srgbClr val="002060"/>
                </a:solidFill>
              </a:rPr>
              <a:t>				 </a:t>
            </a:r>
            <a:r>
              <a:rPr lang="sr-Cyrl-RS" sz="1400" b="1" i="1" dirty="0" smtClean="0">
                <a:solidFill>
                  <a:srgbClr val="002060"/>
                </a:solidFill>
              </a:rPr>
              <a:t>   </a:t>
            </a:r>
            <a:r>
              <a:rPr lang="sr-Cyrl-RS" sz="1400" b="1" i="1" dirty="0">
                <a:solidFill>
                  <a:srgbClr val="002060"/>
                </a:solidFill>
              </a:rPr>
              <a:t>архивске грађе и документарног материјала</a:t>
            </a:r>
            <a:r>
              <a:rPr lang="sr-Cyrl-RS" sz="1400" i="1" dirty="0">
                <a:solidFill>
                  <a:srgbClr val="002060"/>
                </a:solidFill>
              </a:rPr>
              <a:t>		</a:t>
            </a:r>
            <a:endParaRPr lang="sr-Cyrl-RS" sz="14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400" i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sr-Cyrl-RS" sz="1400" i="1" dirty="0">
                <a:solidFill>
                  <a:srgbClr val="002060"/>
                </a:solidFill>
              </a:rPr>
              <a:t>                  				         - </a:t>
            </a:r>
            <a:r>
              <a:rPr lang="sr-Cyrl-RS" sz="1400" dirty="0" smtClean="0">
                <a:solidFill>
                  <a:srgbClr val="002060"/>
                </a:solidFill>
              </a:rPr>
              <a:t>на </a:t>
            </a:r>
            <a:r>
              <a:rPr lang="sr-Cyrl-RS" sz="1400" dirty="0">
                <a:solidFill>
                  <a:srgbClr val="002060"/>
                </a:solidFill>
              </a:rPr>
              <a:t>основу члана	 18,  став 2  и чл. 19. Закона о </a:t>
            </a:r>
            <a:r>
              <a:rPr lang="sr-Latn-RS" sz="1400" dirty="0" smtClean="0">
                <a:solidFill>
                  <a:srgbClr val="002060"/>
                </a:solidFill>
              </a:rPr>
              <a:t> </a:t>
            </a:r>
            <a:r>
              <a:rPr lang="sr-Cyrl-RS" sz="1400" dirty="0">
                <a:solidFill>
                  <a:srgbClr val="002060"/>
                </a:solidFill>
              </a:rPr>
              <a:t>				         </a:t>
            </a:r>
            <a:r>
              <a:rPr lang="sr-Cyrl-RS" sz="1400" dirty="0" smtClean="0">
                <a:solidFill>
                  <a:srgbClr val="002060"/>
                </a:solidFill>
              </a:rPr>
              <a:t> архивској грађи </a:t>
            </a:r>
            <a:r>
              <a:rPr lang="sr-Cyrl-RS" sz="1400" dirty="0">
                <a:solidFill>
                  <a:srgbClr val="002060"/>
                </a:solidFill>
              </a:rPr>
              <a:t>и архивској делатности</a:t>
            </a:r>
            <a:r>
              <a:rPr lang="sr-Cyrl-RS" sz="2000" b="1" i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r>
              <a:rPr lang="sr-Cyrl-RS" sz="2000" b="1" i="1" dirty="0">
                <a:solidFill>
                  <a:srgbClr val="002060"/>
                </a:solidFill>
              </a:rPr>
              <a:t>				      </a:t>
            </a:r>
            <a:r>
              <a:rPr lang="sr-Cyrl-RS" sz="1400" dirty="0">
                <a:solidFill>
                  <a:srgbClr val="002060"/>
                </a:solidFill>
              </a:rPr>
              <a:t>- записник о примопредаји се по правилу израђује</a:t>
            </a:r>
          </a:p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				           у  јавном архиву</a:t>
            </a:r>
          </a:p>
          <a:p>
            <a:pPr marL="0" indent="0">
              <a:buNone/>
            </a:pPr>
            <a:r>
              <a:rPr lang="sr-Cyrl-RS" sz="2000" b="1" i="1" dirty="0">
                <a:solidFill>
                  <a:srgbClr val="002060"/>
                </a:solidFill>
              </a:rPr>
              <a:t>					</a:t>
            </a:r>
          </a:p>
          <a:p>
            <a:pPr marL="0" indent="0">
              <a:buNone/>
            </a:pPr>
            <a:r>
              <a:rPr lang="sr-Cyrl-RS" sz="2000" b="1" i="1" dirty="0"/>
              <a:t>						</a:t>
            </a:r>
            <a:endParaRPr lang="sr-Latn-RS" sz="20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248472" cy="50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		</a:t>
            </a:r>
            <a:r>
              <a:rPr lang="sr-Cyrl-RS" sz="2000" b="1" i="1" dirty="0">
                <a:solidFill>
                  <a:srgbClr val="002060"/>
                </a:solidFill>
              </a:rPr>
              <a:t>ПРИВАТНИ АРХИВИ И </a:t>
            </a:r>
            <a:r>
              <a:rPr lang="sr-Cyrl-RS" sz="2000" b="1" i="1">
                <a:solidFill>
                  <a:srgbClr val="002060"/>
                </a:solidFill>
              </a:rPr>
              <a:t>СТЕЧАЈНИ ДУЖНИЦИ</a:t>
            </a:r>
          </a:p>
          <a:p>
            <a:pPr marL="0" indent="0">
              <a:buNone/>
            </a:pPr>
            <a:endParaRPr lang="sr-Cyrl-RS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 Чл. 45. Закона предвиђа да се   могу оснивати и   приватни архиви – начелан приступ</a:t>
            </a:r>
            <a:endParaRPr lang="en-US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чл. 48. Закона: Опште одредбе о оснивању архива, по нашем мишљењу, подједнако вреде и за јавне, специјалне и приватне архиве, то значи да оснивачи приватних архива претходно морају доказати да су испуњени одређени законом </a:t>
            </a:r>
            <a:r>
              <a:rPr lang="sr-Cyrl-RS" sz="1400">
                <a:solidFill>
                  <a:srgbClr val="002060"/>
                </a:solidFill>
              </a:rPr>
              <a:t>предвиђени </a:t>
            </a:r>
            <a:r>
              <a:rPr lang="sr-Cyrl-RS" sz="1400" smtClean="0">
                <a:solidFill>
                  <a:srgbClr val="002060"/>
                </a:solidFill>
              </a:rPr>
              <a:t>услови </a:t>
            </a:r>
            <a:r>
              <a:rPr lang="sr-Cyrl-RS" sz="1400" dirty="0">
                <a:solidFill>
                  <a:srgbClr val="002060"/>
                </a:solidFill>
              </a:rPr>
              <a:t>за оснивање и рад архива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Питање: да ли је упутно, корисно и у интересу безбедности архивске грађе и документарног материјала стечајног дужника, исту предати на привремено чување код приватних архива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Забрањено – није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Привременост – рок најдуже до годину дана, обзиром на </a:t>
            </a:r>
            <a:r>
              <a:rPr lang="sr-Cyrl-RS" sz="1400" dirty="0" err="1">
                <a:solidFill>
                  <a:srgbClr val="002060"/>
                </a:solidFill>
              </a:rPr>
              <a:t>новустановљену</a:t>
            </a:r>
            <a:r>
              <a:rPr lang="sr-Cyrl-RS" sz="1400" dirty="0">
                <a:solidFill>
                  <a:srgbClr val="002060"/>
                </a:solidFill>
              </a:rPr>
              <a:t> обавезу стечајних управника у погледу рока предаје архивске грађе и документарног материјала  надлежном јавном архиву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Разлози безбедности – могу да буду, али у овом тренутку није сасвим јасно како ће функционисати приватни архиви – архивска струка још увек има резервисан став према приватним архивима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Тржишно пословање приватних архива – извесно је на основу скромних одредби у Закону о архивској грађи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Процена оправданости – на страни стечајних управника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Јавни архив има обавезу да преузме архивску грађу стечајног дужника у складу са Законом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Недостатак смештајног простора у јавним архивима јесте проблем, али не сме остати трајног карактера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Могућност уговорног односа између јавних и приватних архива у овом тренутку није  предвиђена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r-Cyrl-RS" sz="1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sr-Cyrl-RS" sz="1400" dirty="0"/>
          </a:p>
          <a:p>
            <a:pPr marL="0" indent="0" algn="just">
              <a:buNone/>
            </a:pPr>
            <a:r>
              <a:rPr lang="sr-Cyrl-RS" sz="1400" dirty="0"/>
              <a:t> 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96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79F7716-27B7-42F8-B1D9-FF66D83F5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10644"/>
            <a:ext cx="3528392" cy="31969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8FAE63-3B87-4C7B-A94A-BC08B63A1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73" y="2910644"/>
            <a:ext cx="3816424" cy="3196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ACC85C-398E-4557-93D2-A26E322306A5}"/>
              </a:ext>
            </a:extLst>
          </p:cNvPr>
          <p:cNvSpPr/>
          <p:nvPr/>
        </p:nvSpPr>
        <p:spPr>
          <a:xfrm>
            <a:off x="251520" y="1340768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Cyrl-RS" sz="2000" b="1" i="1" dirty="0">
                <a:solidFill>
                  <a:srgbClr val="002060"/>
                </a:solidFill>
              </a:rPr>
              <a:t>						КРАЈЊИ  ИСХОД</a:t>
            </a:r>
          </a:p>
          <a:p>
            <a:pPr lvl="1"/>
            <a:endParaRPr lang="sr-Cyrl-RS" sz="1400" dirty="0">
              <a:solidFill>
                <a:srgbClr val="002060"/>
              </a:solidFill>
            </a:endParaRPr>
          </a:p>
          <a:p>
            <a:pPr lvl="1" algn="ctr"/>
            <a:r>
              <a:rPr lang="sr-Cyrl-RS" sz="1400" dirty="0">
                <a:solidFill>
                  <a:srgbClr val="002060"/>
                </a:solidFill>
              </a:rPr>
              <a:t> ОЧУВАЊЕ ЦЕЛИНЕ И ЗАШТИТА АРХИВСКЕ ГРАЂЕ ПРИВРЕДНИХ СУБЈЕКАТА КОЈИ СЕ НАЛАЗЕ У СТЕЧАЈУ,  ЗА ПРАВНО-ДОКАЗНЕ, ОПЕРАТИВНЕ,   ИСТОРИЈСКО-ИСТРАЖИВАЧКЕ ПОТРЕБЕ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FDE5E78A-0F24-4B9D-AA2F-CE30BCE095E8}"/>
              </a:ext>
            </a:extLst>
          </p:cNvPr>
          <p:cNvSpPr/>
          <p:nvPr/>
        </p:nvSpPr>
        <p:spPr>
          <a:xfrm>
            <a:off x="4175956" y="450912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6" y="126876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sz="1800" dirty="0"/>
              <a:t>	</a:t>
            </a:r>
            <a:r>
              <a:rPr lang="sr-Cyrl-RS" sz="1800" dirty="0">
                <a:solidFill>
                  <a:srgbClr val="002060"/>
                </a:solidFill>
              </a:rPr>
              <a:t>          </a:t>
            </a:r>
            <a:r>
              <a:rPr lang="sr-Cyrl-RS" sz="2000" b="1" i="1" dirty="0">
                <a:solidFill>
                  <a:srgbClr val="002060"/>
                </a:solidFill>
              </a:rPr>
              <a:t>ИСТРАЖИВАЧКА СТАТИСТИКА – КОРИСТАН ПРЕДЛОГ  </a:t>
            </a:r>
          </a:p>
          <a:p>
            <a:pPr marL="0" indent="0">
              <a:buNone/>
            </a:pPr>
            <a:r>
              <a:rPr lang="sr-Cyrl-RS" sz="2000" b="1" i="1" dirty="0"/>
              <a:t>				</a:t>
            </a:r>
            <a:r>
              <a:rPr lang="sr-Cyrl-RS" sz="1400" dirty="0"/>
              <a:t> </a:t>
            </a:r>
            <a:r>
              <a:rPr lang="sr-Cyrl-CS" sz="1600" b="1" dirty="0"/>
              <a:t>У П И Т Н И  К </a:t>
            </a:r>
            <a:endParaRPr lang="sr-Cyrl-RS" sz="1600" b="1" dirty="0"/>
          </a:p>
          <a:p>
            <a:pPr marL="0" indent="0">
              <a:buNone/>
            </a:pPr>
            <a:r>
              <a:rPr lang="sr-Cyrl-CS" sz="1400" b="1" dirty="0"/>
              <a:t>О СТАЊУ ЗАШТИТЕ АРХИВСКЕ ГРАЂЕ И </a:t>
            </a:r>
            <a:r>
              <a:rPr lang="sr-Cyrl-RS" sz="1400" b="1" dirty="0"/>
              <a:t>ДОКУМЕНТАРНОГ </a:t>
            </a:r>
            <a:r>
              <a:rPr lang="sr-Cyrl-CS" sz="1400" b="1" dirty="0"/>
              <a:t>МАТЕРИЈАЛА У</a:t>
            </a:r>
            <a:r>
              <a:rPr lang="sr-Cyrl-RS" sz="1400" b="1" dirty="0"/>
              <a:t> ПРАВНИМ ЛИЦИМА У ПОСТУПКУ СТЕЧАЈА</a:t>
            </a:r>
            <a:endParaRPr lang="en-US" sz="1400" b="1" dirty="0"/>
          </a:p>
          <a:p>
            <a:pPr marL="0" indent="0" algn="ctr">
              <a:buNone/>
            </a:pPr>
            <a:r>
              <a:rPr lang="sr-Cyrl-RS" sz="1400" b="1" smtClean="0"/>
              <a:t>(</a:t>
            </a:r>
            <a:r>
              <a:rPr lang="sr-Cyrl-RS" sz="1400" b="1" dirty="0"/>
              <a:t>искуства стечајних управника)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r>
              <a:rPr lang="sr-Cyrl-CS" sz="1200" dirty="0"/>
              <a:t>1</a:t>
            </a:r>
            <a:r>
              <a:rPr lang="sr-Cyrl-CS" sz="1400" dirty="0"/>
              <a:t>. </a:t>
            </a:r>
            <a:r>
              <a:rPr lang="sr-Cyrl-RS" sz="1400" dirty="0"/>
              <a:t> Кратак опис стања затечене архивске грађе и документарног материјала приликом преузимања стечајног дужника – отварања поступка стечаја (количина, физичко стање, врста документације, смештај, постојање евиденција, шкартирање безвредног материјала) </a:t>
            </a:r>
            <a:r>
              <a:rPr lang="sr-Cyrl-CS" sz="1400" dirty="0"/>
              <a:t>___________________________________________________________________________________________________</a:t>
            </a:r>
            <a:r>
              <a:rPr lang="sr-Cyrl-RS" sz="1400" dirty="0"/>
              <a:t> </a:t>
            </a:r>
            <a:endParaRPr lang="en-US" sz="1400" dirty="0"/>
          </a:p>
          <a:p>
            <a:pPr marL="0" indent="0">
              <a:buNone/>
            </a:pPr>
            <a:endParaRPr lang="sr-Cyrl-CS" sz="1400" dirty="0"/>
          </a:p>
          <a:p>
            <a:pPr marL="0" indent="0">
              <a:buNone/>
            </a:pPr>
            <a:r>
              <a:rPr lang="sr-Cyrl-CS" sz="1400" dirty="0"/>
              <a:t> </a:t>
            </a:r>
            <a:r>
              <a:rPr lang="sr-Cyrl-RS" sz="1400" dirty="0"/>
              <a:t>2</a:t>
            </a:r>
            <a:r>
              <a:rPr lang="sr-Cyrl-CS" sz="1400" dirty="0"/>
              <a:t>. Депо – просторија за смештај и чување архиве (</a:t>
            </a:r>
            <a:r>
              <a:rPr lang="sr-Cyrl-RS" sz="1400" dirty="0"/>
              <a:t>ако га има, </a:t>
            </a:r>
            <a:r>
              <a:rPr lang="sr-Cyrl-CS" sz="1400" dirty="0"/>
              <a:t>описати физичко стање, локацију, </a:t>
            </a:r>
            <a:r>
              <a:rPr lang="sr-Cyrl-CS" sz="1400" dirty="0" err="1"/>
              <a:t>микроклиматске</a:t>
            </a:r>
            <a:r>
              <a:rPr lang="sr-Cyrl-CS" sz="1400" dirty="0"/>
              <a:t> услове, изложеност подземним водама, прокишњавање, недостатак климатизације и слично):</a:t>
            </a:r>
            <a:endParaRPr lang="en-US" sz="1400" dirty="0"/>
          </a:p>
          <a:p>
            <a:pPr marL="0" indent="0">
              <a:buNone/>
            </a:pPr>
            <a:r>
              <a:rPr lang="sr-Cyrl-CS" sz="1400" dirty="0"/>
              <a:t>_______________________________________________</a:t>
            </a:r>
            <a:r>
              <a:rPr lang="sr-Cyrl-RS" sz="1400" dirty="0"/>
              <a:t>____________________________________________________</a:t>
            </a:r>
          </a:p>
          <a:p>
            <a:pPr marL="0" indent="0">
              <a:buNone/>
            </a:pPr>
            <a:endParaRPr lang="sr-Cyrl-RS" sz="1400" dirty="0"/>
          </a:p>
          <a:p>
            <a:pPr marL="0" indent="0">
              <a:buNone/>
            </a:pPr>
            <a:r>
              <a:rPr lang="sr-Cyrl-RS" sz="1400" dirty="0"/>
              <a:t>3</a:t>
            </a:r>
            <a:r>
              <a:rPr lang="sr-Cyrl-CS" sz="1400" dirty="0"/>
              <a:t>. Да ли </a:t>
            </a:r>
            <a:r>
              <a:rPr lang="sr-Cyrl-RS" sz="1400" dirty="0"/>
              <a:t>је</a:t>
            </a:r>
            <a:r>
              <a:rPr lang="sr-Cyrl-CS" sz="1400" dirty="0"/>
              <a:t> архива </a:t>
            </a:r>
            <a:r>
              <a:rPr lang="sr-Cyrl-RS" sz="1400" dirty="0"/>
              <a:t>затечена у</a:t>
            </a:r>
            <a:r>
              <a:rPr lang="sr-Cyrl-CS" sz="1400" dirty="0"/>
              <a:t> другим просторијама осим депоа (навести у којим просторијама и описати њихов физички изглед као и услове у којима се документација чува): ___________________________________________________________________________________________________</a:t>
            </a:r>
          </a:p>
          <a:p>
            <a:pPr marL="0" indent="0">
              <a:buNone/>
            </a:pPr>
            <a:endParaRPr lang="sr-Cyrl-CS" sz="1400" dirty="0"/>
          </a:p>
          <a:p>
            <a:pPr marL="0" indent="0">
              <a:buNone/>
            </a:pPr>
            <a:r>
              <a:rPr lang="sr-Cyrl-RS" sz="1400" dirty="0"/>
              <a:t> 4</a:t>
            </a:r>
            <a:r>
              <a:rPr lang="sr-Cyrl-CS" sz="1400" dirty="0"/>
              <a:t>. Описати опрему за смештај архиве у просторијама у којима се она чува - депо или друге просторије (полице, сталаже, ормари, столови...)</a:t>
            </a:r>
          </a:p>
          <a:p>
            <a:pPr marL="0" indent="0">
              <a:buNone/>
            </a:pPr>
            <a:r>
              <a:rPr lang="sr-Cyrl-CS" sz="1400" dirty="0"/>
              <a:t>___________________________________________________________________________________________________</a:t>
            </a:r>
            <a:endParaRPr lang="sr-Cyrl-RS" sz="1400" dirty="0"/>
          </a:p>
          <a:p>
            <a:pPr marL="0" indent="0">
              <a:buNone/>
            </a:pPr>
            <a:r>
              <a:rPr lang="sr-Cyrl-RS" sz="1400" dirty="0"/>
              <a:t>5</a:t>
            </a:r>
            <a:r>
              <a:rPr lang="sr-Cyrl-CS" sz="1400" dirty="0"/>
              <a:t>. Да ли има архиве смештене по поду или на столовима:               ДА     НЕ</a:t>
            </a:r>
            <a:endParaRPr lang="sr-Cyrl-RS" sz="1400" b="1" dirty="0"/>
          </a:p>
          <a:p>
            <a:pPr marL="0" indent="0">
              <a:buNone/>
            </a:pPr>
            <a:r>
              <a:rPr lang="sr-Cyrl-RS" sz="1400" dirty="0"/>
              <a:t> 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3901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A342CA3-8381-4415-B32B-22074F8F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							</a:t>
            </a:r>
            <a:r>
              <a:rPr lang="ru-RU" sz="1400" b="1" i="1" dirty="0"/>
              <a:t>УПИТНИК</a:t>
            </a:r>
          </a:p>
          <a:p>
            <a:pPr marL="0" indent="0">
              <a:buNone/>
            </a:pPr>
            <a:r>
              <a:rPr lang="ru-RU" sz="1400" dirty="0"/>
              <a:t>6. Година настанка и врста најстарије сачуване архиве код стечајног дужника (акти, предмети, фасцикле, документа, књиге...):_________________________________________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sr-Cyrl-RS" sz="1400" dirty="0"/>
              <a:t>7</a:t>
            </a:r>
            <a:r>
              <a:rPr lang="sr-Cyrl-CS" sz="1400" dirty="0"/>
              <a:t>. Сва архива се налази у сређеном стању:		        		ДА      НЕ</a:t>
            </a:r>
            <a:endParaRPr lang="en-US" sz="1400" b="1" dirty="0"/>
          </a:p>
          <a:p>
            <a:pPr marL="0" indent="0">
              <a:buNone/>
            </a:pPr>
            <a:endParaRPr lang="sr-Cyrl-RS" sz="1400" dirty="0"/>
          </a:p>
          <a:p>
            <a:pPr marL="0" indent="0" algn="just">
              <a:buNone/>
            </a:pPr>
            <a:r>
              <a:rPr lang="sr-Cyrl-RS" sz="1400" dirty="0"/>
              <a:t>8</a:t>
            </a:r>
            <a:r>
              <a:rPr lang="sr-Cyrl-CS" sz="1400" dirty="0"/>
              <a:t>. </a:t>
            </a:r>
            <a:r>
              <a:rPr lang="sr-Cyrl-RS" sz="1400" dirty="0"/>
              <a:t>Правно лице у стечају</a:t>
            </a:r>
            <a:r>
              <a:rPr lang="sr-Cyrl-CS" sz="1400" dirty="0"/>
              <a:t> има донету Листу категорија  </a:t>
            </a:r>
            <a:r>
              <a:rPr lang="sr-Cyrl-RS" sz="1400" dirty="0"/>
              <a:t>архивске грађе и документарног</a:t>
            </a:r>
            <a:r>
              <a:rPr lang="sr-Cyrl-CS" sz="1400" dirty="0"/>
              <a:t> материјала са роковима чувања  на који је  надлежни архив   дао сагласност:			ДА      НЕ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 algn="just">
              <a:buNone/>
            </a:pPr>
            <a:r>
              <a:rPr lang="sr-Cyrl-RS" sz="1400" dirty="0"/>
              <a:t>9</a:t>
            </a:r>
            <a:r>
              <a:rPr lang="sr-Cyrl-CS" sz="1400" dirty="0"/>
              <a:t>. </a:t>
            </a:r>
            <a:r>
              <a:rPr lang="sr-Cyrl-RS" sz="1400" dirty="0"/>
              <a:t>Правно лице у стечају</a:t>
            </a:r>
            <a:r>
              <a:rPr lang="sr-Cyrl-CS" sz="1400" dirty="0"/>
              <a:t> води Архивску књигу, као јединствено обавештајно средство о архивској грађи и </a:t>
            </a:r>
            <a:r>
              <a:rPr lang="sr-Cyrl-RS" sz="1400" dirty="0"/>
              <a:t>документарном</a:t>
            </a:r>
            <a:r>
              <a:rPr lang="sr-Cyrl-CS" sz="1400" dirty="0"/>
              <a:t> материјалу: </a:t>
            </a:r>
            <a:r>
              <a:rPr lang="sr-Cyrl-RS" sz="1400" b="1" dirty="0"/>
              <a:t>                                           		                       </a:t>
            </a:r>
            <a:r>
              <a:rPr lang="sr-Cyrl-CS" sz="1400" dirty="0"/>
              <a:t>ДА      НЕ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sr-Cyrl-CS" sz="1400" dirty="0"/>
              <a:t>1</a:t>
            </a:r>
            <a:r>
              <a:rPr lang="sr-Cyrl-RS" sz="1400" dirty="0"/>
              <a:t>0</a:t>
            </a:r>
            <a:r>
              <a:rPr lang="sr-Cyrl-CS" sz="1400" dirty="0"/>
              <a:t>. Да ли постоји потреба за одабирањем архивске грађе за трајно чување:                ДА      НЕ</a:t>
            </a:r>
          </a:p>
          <a:p>
            <a:pPr marL="0" indent="0">
              <a:buNone/>
            </a:pPr>
            <a:endParaRPr lang="sr-Cyrl-RS" sz="1400" b="1" dirty="0"/>
          </a:p>
          <a:p>
            <a:pPr marL="0" indent="0">
              <a:buNone/>
            </a:pPr>
            <a:r>
              <a:rPr lang="sr-Cyrl-CS" sz="1400" dirty="0"/>
              <a:t>1</a:t>
            </a:r>
            <a:r>
              <a:rPr lang="sr-Cyrl-RS" sz="1400" dirty="0"/>
              <a:t>1</a:t>
            </a:r>
            <a:r>
              <a:rPr lang="sr-Cyrl-CS" sz="1400" dirty="0"/>
              <a:t>. Да ли постоји потреба да се излучи и уништи безвредан </a:t>
            </a:r>
            <a:r>
              <a:rPr lang="sr-Cyrl-RS" sz="1400" dirty="0"/>
              <a:t>документарни</a:t>
            </a:r>
            <a:r>
              <a:rPr lang="sr-Cyrl-CS" sz="1400" dirty="0"/>
              <a:t> материјал коме је рок чувања истекао, на законски начин </a:t>
            </a:r>
            <a:r>
              <a:rPr lang="sr-Cyrl-RS" sz="1400" dirty="0"/>
              <a:t>под надзором надлежног архива</a:t>
            </a:r>
            <a:r>
              <a:rPr lang="sr-Cyrl-CS" sz="1400" dirty="0"/>
              <a:t>:	                                             ДА       НЕ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sr-Cyrl-CS" sz="1400" dirty="0"/>
              <a:t>1</a:t>
            </a:r>
            <a:r>
              <a:rPr lang="sr-Cyrl-RS" sz="1400" dirty="0"/>
              <a:t>2</a:t>
            </a:r>
            <a:r>
              <a:rPr lang="sr-Cyrl-CS" sz="1400" dirty="0"/>
              <a:t>. </a:t>
            </a:r>
            <a:r>
              <a:rPr lang="sr-Cyrl-RS" sz="1400" dirty="0"/>
              <a:t> Описати поступак са архивском грађом и документарним материјалом насталим у поступку стечаја:</a:t>
            </a:r>
            <a:endParaRPr lang="en-US" sz="1400" b="1" dirty="0"/>
          </a:p>
          <a:p>
            <a:pPr marL="0" indent="0">
              <a:buNone/>
            </a:pPr>
            <a:r>
              <a:rPr lang="sr-Cyrl-RS" sz="1400" dirty="0"/>
              <a:t>__________________________________________________________________________________________________</a:t>
            </a:r>
          </a:p>
          <a:p>
            <a:pPr marL="0" indent="0">
              <a:buNone/>
            </a:pPr>
            <a:endParaRPr lang="sr-Cyrl-RS" sz="1400" dirty="0"/>
          </a:p>
          <a:p>
            <a:pPr marL="0" indent="0">
              <a:buNone/>
            </a:pPr>
            <a:r>
              <a:rPr lang="sr-Cyrl-CS" sz="1400" dirty="0"/>
              <a:t>1</a:t>
            </a:r>
            <a:r>
              <a:rPr lang="sr-Cyrl-RS" sz="1400" dirty="0"/>
              <a:t>3</a:t>
            </a:r>
            <a:r>
              <a:rPr lang="sr-Cyrl-CS" sz="1400" dirty="0"/>
              <a:t>. Описати коју врсту сарадње и стручне помоћи на заштити архиве сте</a:t>
            </a:r>
            <a:r>
              <a:rPr lang="sr-Cyrl-RS" sz="1400" dirty="0"/>
              <a:t>ч</a:t>
            </a:r>
            <a:r>
              <a:rPr lang="sr-Cyrl-CS" sz="1400" dirty="0" err="1"/>
              <a:t>ајни</a:t>
            </a:r>
            <a:r>
              <a:rPr lang="sr-Cyrl-CS" sz="1400" dirty="0"/>
              <a:t> управник очекује од </a:t>
            </a:r>
            <a:r>
              <a:rPr lang="sr-Cyrl-RS" sz="1400" dirty="0"/>
              <a:t>надлежног архива</a:t>
            </a:r>
            <a:r>
              <a:rPr lang="sr-Cyrl-CS" sz="1400" dirty="0"/>
              <a:t>: ____________________________</a:t>
            </a:r>
            <a:r>
              <a:rPr lang="sr-Cyrl-RS" sz="1400" dirty="0"/>
              <a:t>_______________________________________________________________</a:t>
            </a:r>
            <a:r>
              <a:rPr lang="sr-Cyrl-CS" sz="1400" dirty="0"/>
              <a:t> </a:t>
            </a:r>
            <a:endParaRPr lang="en-US" sz="1400" b="1" dirty="0"/>
          </a:p>
          <a:p>
            <a:pPr marL="0" indent="0">
              <a:buNone/>
            </a:pPr>
            <a:r>
              <a:rPr lang="sr-Cyrl-RS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34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7FB8083-0695-4C54-89E9-5CF2CD0C4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i="1" dirty="0">
                <a:solidFill>
                  <a:srgbClr val="002060"/>
                </a:solidFill>
              </a:rPr>
              <a:t>			</a:t>
            </a:r>
          </a:p>
          <a:p>
            <a:pPr marL="0" indent="0">
              <a:buNone/>
            </a:pPr>
            <a:endParaRPr lang="sr-Cyrl-R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Cyrl-R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b="1" i="1" dirty="0">
                <a:solidFill>
                  <a:srgbClr val="002060"/>
                </a:solidFill>
              </a:rPr>
              <a:t>			    ХВАЛА!</a:t>
            </a:r>
          </a:p>
          <a:p>
            <a:pPr marL="0" indent="0">
              <a:buNone/>
            </a:pPr>
            <a:r>
              <a:rPr lang="sr-Cyrl-RS" b="1" i="1" dirty="0">
                <a:solidFill>
                  <a:srgbClr val="002060"/>
                </a:solidFill>
              </a:rPr>
              <a:t>	</a:t>
            </a:r>
            <a:r>
              <a:rPr lang="en-US" b="1" i="1" dirty="0">
                <a:solidFill>
                  <a:srgbClr val="002060"/>
                </a:solidFill>
              </a:rPr>
              <a:t>    </a:t>
            </a:r>
          </a:p>
          <a:p>
            <a:pPr marL="0" indent="0">
              <a:buNone/>
            </a:pPr>
            <a:endParaRPr lang="en-US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			              </a:t>
            </a:r>
            <a:r>
              <a:rPr lang="sr-Cyrl-RS" sz="1800" b="1" i="1" dirty="0">
                <a:solidFill>
                  <a:srgbClr val="002060"/>
                </a:solidFill>
              </a:rPr>
              <a:t>е</a:t>
            </a:r>
            <a:r>
              <a:rPr lang="en-US" sz="1800" b="1" i="1" dirty="0">
                <a:solidFill>
                  <a:srgbClr val="002060"/>
                </a:solidFill>
              </a:rPr>
              <a:t>/mail:  </a:t>
            </a:r>
            <a:r>
              <a:rPr lang="en-US" sz="1800" b="1" i="1" dirty="0">
                <a:solidFill>
                  <a:srgbClr val="002060"/>
                </a:solidFill>
                <a:hlinkClick r:id="rId2"/>
              </a:rPr>
              <a:t>jasminazivkovic@yahoo.com</a:t>
            </a:r>
            <a:endParaRPr lang="en-US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		    		           </a:t>
            </a:r>
            <a:r>
              <a:rPr lang="en-US" sz="1800" b="1" i="1" dirty="0" smtClean="0">
                <a:solidFill>
                  <a:srgbClr val="002060"/>
                </a:solidFill>
                <a:hlinkClick r:id="rId3"/>
              </a:rPr>
              <a:t>jasminazivkovic@arhivpozarevac.org.rs</a:t>
            </a:r>
            <a:endParaRPr lang="sr-Cyrl-RS" sz="18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	</a:t>
            </a:r>
            <a:r>
              <a:rPr lang="sr-Cyrl-RS" sz="1800" b="1" i="1" dirty="0" smtClean="0">
                <a:solidFill>
                  <a:srgbClr val="002060"/>
                </a:solidFill>
              </a:rPr>
              <a:t>			           </a:t>
            </a:r>
            <a:r>
              <a:rPr lang="sr-Cyrl-RS" sz="1800" b="1" i="1" dirty="0" err="1" smtClean="0">
                <a:solidFill>
                  <a:srgbClr val="002060"/>
                </a:solidFill>
              </a:rPr>
              <a:t>моб</a:t>
            </a:r>
            <a:r>
              <a:rPr lang="sr-Cyrl-RS" sz="1800" b="1" i="1" dirty="0" smtClean="0">
                <a:solidFill>
                  <a:srgbClr val="002060"/>
                </a:solidFill>
              </a:rPr>
              <a:t>. 065/204-1999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E4981F9-BCC7-4619-9A14-448D96F9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					</a:t>
            </a:r>
            <a:r>
              <a:rPr lang="sr-Cyrl-RS" sz="2000" b="1" i="1" dirty="0">
                <a:solidFill>
                  <a:srgbClr val="002060"/>
                </a:solidFill>
              </a:rPr>
              <a:t>НОРМАТИВНИ ОКВИР</a:t>
            </a:r>
          </a:p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Закон о стечају </a:t>
            </a:r>
          </a:p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(Сл. гл. бр. 104/09,99/11,-др. закон, 71/12-УС, </a:t>
            </a:r>
            <a:r>
              <a:rPr lang="en-GB" sz="1800" b="1" i="1" dirty="0">
                <a:solidFill>
                  <a:srgbClr val="002060"/>
                </a:solidFill>
              </a:rPr>
              <a:t>83/14, 113/17 </a:t>
            </a:r>
            <a:r>
              <a:rPr lang="sr-Cyrl-RS" sz="1800" b="1" i="1" dirty="0">
                <a:solidFill>
                  <a:srgbClr val="002060"/>
                </a:solidFill>
              </a:rPr>
              <a:t>и</a:t>
            </a:r>
            <a:r>
              <a:rPr lang="en-GB" sz="1800" b="1" i="1" dirty="0">
                <a:solidFill>
                  <a:srgbClr val="002060"/>
                </a:solidFill>
              </a:rPr>
              <a:t> 44/18)</a:t>
            </a:r>
            <a:endParaRPr lang="en-US" sz="1800" b="1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Чл. 19: Стечајни управник „води послове и заступа стечајног дужника, ако овим законом није другачије одређено“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Чл. 27: Делокруг послова стечајног управника: „предузимање свих  неопходних мера за заштиту имовине стечајног дужника (од уништења, оштећења, преноса, пописивање имовине….)“; Обавља послове самостално, са пажњом доброг стручњака, у складу са одредбама Закона о стечају, Националним стандардима за управљање стечајном масом и Кодексом етике; може да ангажује стручна правна или физичка лица, уз сагласност стечајног судије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Чл. 62: Мере обезбеђења се утврђују </a:t>
            </a:r>
            <a:r>
              <a:rPr lang="sr-Cyrl-RS" sz="1400">
                <a:solidFill>
                  <a:srgbClr val="002060"/>
                </a:solidFill>
              </a:rPr>
              <a:t>решењем о покретању </a:t>
            </a:r>
            <a:r>
              <a:rPr lang="sr-Cyrl-RS" sz="1400" dirty="0">
                <a:solidFill>
                  <a:srgbClr val="002060"/>
                </a:solidFill>
              </a:rPr>
              <a:t>претходног стечајног поступка ради „…..спречавања уништења пословне документације….ако постоји опасност њеног уништења од стране стечајног дужника до отварања стечајног поступка“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Чл. 74: </a:t>
            </a:r>
            <a:r>
              <a:rPr lang="ru-RU" sz="1400" dirty="0">
                <a:solidFill>
                  <a:srgbClr val="002060"/>
                </a:solidFill>
              </a:rPr>
              <a:t>Даном отварања стечајног поступка престају заступничка и управљачка права директора, заступника и пуномоћника, као и органа управљања и надзорних органа стечајног дужника и та права прелазе на стечајног управника – дакле и сва права и обавезе у погледу заштите </a:t>
            </a:r>
            <a:r>
              <a:rPr lang="sr-Cyrl-RS" sz="1400" dirty="0">
                <a:solidFill>
                  <a:srgbClr val="002060"/>
                </a:solidFill>
              </a:rPr>
              <a:t>архивске грађе и документарног материјала као дела имовине стечајног дужника; правно лице у стечају наставља да послује у </a:t>
            </a:r>
            <a:r>
              <a:rPr lang="sr-Cyrl-RS" sz="1400">
                <a:solidFill>
                  <a:srgbClr val="002060"/>
                </a:solidFill>
              </a:rPr>
              <a:t>оквирима </a:t>
            </a:r>
            <a:r>
              <a:rPr lang="sr-Cyrl-RS" sz="1400" smtClean="0">
                <a:solidFill>
                  <a:srgbClr val="002060"/>
                </a:solidFill>
              </a:rPr>
              <a:t>Закона о </a:t>
            </a:r>
            <a:r>
              <a:rPr lang="sr-Cyrl-RS" sz="1400" dirty="0">
                <a:solidFill>
                  <a:srgbClr val="002060"/>
                </a:solidFill>
              </a:rPr>
              <a:t>стечају</a:t>
            </a:r>
            <a:r>
              <a:rPr lang="sr-Cyrl-RS" sz="1400">
                <a:solidFill>
                  <a:srgbClr val="002060"/>
                </a:solidFill>
              </a:rPr>
              <a:t>, </a:t>
            </a:r>
            <a:r>
              <a:rPr lang="sr-Cyrl-RS" sz="1400" smtClean="0">
                <a:solidFill>
                  <a:srgbClr val="002060"/>
                </a:solidFill>
              </a:rPr>
              <a:t> до </a:t>
            </a:r>
            <a:r>
              <a:rPr lang="sr-Cyrl-RS" sz="1400" dirty="0">
                <a:solidFill>
                  <a:srgbClr val="002060"/>
                </a:solidFill>
              </a:rPr>
              <a:t>окончања стечаја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 Чл. 101. Појам стечајне масе: „целокупна имовина стечајног дужника у земљи и иностранству на дан отварања стечајног поступка, као и имовина коју стечајни дужник стекне током стечајног поступка“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Чл. 105: Отварањем стечајног поступка, стечајни управник „преузима у државину целокупну имовину која улази у стечајну масу и њоме управља“ –  архива стечајног дужника као део имовине истог</a:t>
            </a:r>
          </a:p>
          <a:p>
            <a:pPr marL="0" indent="0">
              <a:buNone/>
            </a:pPr>
            <a:endParaRPr lang="sr-Cyrl-RS" sz="1400" dirty="0"/>
          </a:p>
          <a:p>
            <a:pPr marL="0" indent="0">
              <a:buNone/>
            </a:pPr>
            <a:r>
              <a:rPr lang="sr-Cyrl-RS" sz="1600" dirty="0"/>
              <a:t> </a:t>
            </a:r>
          </a:p>
          <a:p>
            <a:pPr marL="0" indent="0">
              <a:buNone/>
            </a:pPr>
            <a:r>
              <a:rPr lang="sr-Cyrl-R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1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F82AF0D-35C9-49E1-AD64-9ECCBB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3" y="1276637"/>
            <a:ext cx="8229600" cy="5104691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					</a:t>
            </a:r>
            <a:r>
              <a:rPr lang="sr-Cyrl-RS" sz="2000" b="1" i="1" dirty="0">
                <a:solidFill>
                  <a:srgbClr val="002060"/>
                </a:solidFill>
              </a:rPr>
              <a:t>НОРМАТИВНИ ОКВИР</a:t>
            </a:r>
          </a:p>
          <a:p>
            <a:pPr marL="0" indent="0" algn="ctr">
              <a:buNone/>
            </a:pPr>
            <a:endParaRPr lang="sr-Cyrl-RS" sz="1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Правилник о утврђивању националних стандарда за управљање стечајном масом (Сл. гласник РС, бр. 62/2018) </a:t>
            </a:r>
          </a:p>
          <a:p>
            <a:pPr marL="0" indent="0" algn="ctr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Национални стандард о начину вођења и чувању евиденције стечајног дужника и стечајног управника /</a:t>
            </a:r>
            <a:r>
              <a:rPr lang="sr-Cyrl-RS" sz="1800" b="1" i="1" dirty="0" smtClean="0">
                <a:solidFill>
                  <a:srgbClr val="002060"/>
                </a:solidFill>
              </a:rPr>
              <a:t>Национални </a:t>
            </a:r>
            <a:r>
              <a:rPr lang="sr-Cyrl-RS" sz="1800" b="1" i="1" dirty="0">
                <a:solidFill>
                  <a:srgbClr val="002060"/>
                </a:solidFill>
              </a:rPr>
              <a:t>стандард број 8.</a:t>
            </a:r>
          </a:p>
          <a:p>
            <a:pPr marL="0" indent="0">
              <a:buNone/>
            </a:pPr>
            <a:r>
              <a:rPr lang="sr-Cyrl-RS" sz="1800" dirty="0">
                <a:solidFill>
                  <a:srgbClr val="002060"/>
                </a:solidFill>
              </a:rPr>
              <a:t>			</a:t>
            </a:r>
            <a:r>
              <a:rPr lang="sr-Cyrl-RS" sz="1800" dirty="0" smtClean="0">
                <a:solidFill>
                  <a:srgbClr val="002060"/>
                </a:solidFill>
              </a:rPr>
              <a:t>   </a:t>
            </a:r>
            <a:r>
              <a:rPr lang="sr-Cyrl-RS" sz="1800" dirty="0">
                <a:solidFill>
                  <a:srgbClr val="002060"/>
                </a:solidFill>
              </a:rPr>
              <a:t>Појам </a:t>
            </a:r>
            <a:r>
              <a:rPr lang="sr-Cyrl-RS" sz="1800" dirty="0" smtClean="0">
                <a:solidFill>
                  <a:srgbClr val="002060"/>
                </a:solidFill>
              </a:rPr>
              <a:t>архиве</a:t>
            </a:r>
            <a:endParaRPr lang="sr-Cyrl-RS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400" dirty="0" smtClean="0">
                <a:solidFill>
                  <a:srgbClr val="002060"/>
                </a:solidFill>
              </a:rPr>
              <a:t>врсте </a:t>
            </a:r>
            <a:r>
              <a:rPr lang="sr-Cyrl-RS" sz="1400" dirty="0">
                <a:solidFill>
                  <a:srgbClr val="002060"/>
                </a:solidFill>
              </a:rPr>
              <a:t>евиденција које је стечајни управник дужан да води у стечајном поступку </a:t>
            </a:r>
          </a:p>
          <a:p>
            <a:pPr marL="0" indent="0" algn="ctr">
              <a:buNone/>
            </a:pPr>
            <a:r>
              <a:rPr lang="sr-Cyrl-RS" sz="1400" dirty="0">
                <a:solidFill>
                  <a:srgbClr val="002060"/>
                </a:solidFill>
              </a:rPr>
              <a:t>(пословне књиге, евиденције и документација</a:t>
            </a:r>
            <a:r>
              <a:rPr lang="sr-Cyrl-RS" sz="1400" dirty="0" smtClean="0">
                <a:solidFill>
                  <a:srgbClr val="002060"/>
                </a:solidFill>
              </a:rPr>
              <a:t>) </a:t>
            </a:r>
            <a:endParaRPr lang="sr-Cyrl-R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настала радом стечајног дужника </a:t>
            </a:r>
          </a:p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до отварања стечајног поступка </a:t>
            </a:r>
          </a:p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       (</a:t>
            </a:r>
            <a:r>
              <a:rPr lang="sr-Cyrl-RS" sz="1400" dirty="0" err="1">
                <a:solidFill>
                  <a:srgbClr val="002060"/>
                </a:solidFill>
              </a:rPr>
              <a:t>предстечајна</a:t>
            </a:r>
            <a:r>
              <a:rPr lang="sr-Cyrl-RS" sz="1400" dirty="0">
                <a:solidFill>
                  <a:srgbClr val="002060"/>
                </a:solidFill>
              </a:rPr>
              <a:t> архива)</a:t>
            </a:r>
          </a:p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		        која се сачини у року стечајног поступка </a:t>
            </a:r>
          </a:p>
          <a:p>
            <a:pPr marL="0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		                        (стечајна архива)</a:t>
            </a:r>
          </a:p>
          <a:p>
            <a:pPr marL="0" indent="0" algn="ctr">
              <a:buNone/>
            </a:pPr>
            <a:r>
              <a:rPr lang="sr-Cyrl-RS" sz="1400" dirty="0">
                <a:solidFill>
                  <a:srgbClr val="002060"/>
                </a:solidFill>
              </a:rPr>
              <a:t>				</a:t>
            </a:r>
            <a:r>
              <a:rPr lang="sr-Cyrl-RS" sz="1400" dirty="0" smtClean="0">
                <a:solidFill>
                  <a:srgbClr val="002060"/>
                </a:solidFill>
              </a:rPr>
              <a:t>евиденција </a:t>
            </a:r>
            <a:r>
              <a:rPr lang="sr-Cyrl-RS" sz="1400" dirty="0">
                <a:solidFill>
                  <a:srgbClr val="002060"/>
                </a:solidFill>
              </a:rPr>
              <a:t>и документација стечајног управника, која се 				односи на стечајну масу, заједно са актима насталим у 				комуникацији са судским органима и другим 					учесницима у стечајном поступку</a:t>
            </a:r>
          </a:p>
          <a:p>
            <a:pPr marL="0" indent="0">
              <a:buNone/>
            </a:pPr>
            <a:endParaRPr lang="sr-Cyrl-RS" sz="1400" dirty="0"/>
          </a:p>
          <a:p>
            <a:pPr marL="0" indent="0">
              <a:buNone/>
            </a:pPr>
            <a:endParaRPr lang="sr-Cyrl-RS" sz="1400" dirty="0"/>
          </a:p>
          <a:p>
            <a:pPr marL="0" indent="0">
              <a:buNone/>
            </a:pPr>
            <a:r>
              <a:rPr lang="sr-Cyrl-RS" sz="1400" dirty="0"/>
              <a:t> </a:t>
            </a:r>
            <a:endParaRPr lang="en-US" sz="1400" dirty="0"/>
          </a:p>
          <a:p>
            <a:pPr marL="0" indent="0">
              <a:buNone/>
            </a:pPr>
            <a:r>
              <a:rPr lang="sr-Cyrl-RS" sz="1400" dirty="0"/>
              <a:t>	 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1400" dirty="0"/>
          </a:p>
          <a:p>
            <a:pPr>
              <a:buFont typeface="Wingdings" panose="05000000000000000000" pitchFamily="2" charset="2"/>
              <a:buChar char="Ø"/>
            </a:pPr>
            <a:endParaRPr lang="sr-Cyrl-RS" sz="1400" dirty="0"/>
          </a:p>
          <a:p>
            <a:pPr>
              <a:buFont typeface="Wingdings" panose="05000000000000000000" pitchFamily="2" charset="2"/>
              <a:buChar char="Ø"/>
            </a:pPr>
            <a:endParaRPr lang="sr-Cyrl-RS" sz="1400" dirty="0"/>
          </a:p>
          <a:p>
            <a:pPr marL="0" indent="0">
              <a:buNone/>
            </a:pPr>
            <a:r>
              <a:rPr lang="sr-Cyrl-RS" sz="1400" dirty="0"/>
              <a:t> </a:t>
            </a:r>
          </a:p>
          <a:p>
            <a:pPr marL="0" indent="0">
              <a:buNone/>
            </a:pPr>
            <a:endParaRPr lang="sr-Cyrl-RS" sz="1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27AED4E4-EA6B-4F08-860B-9412C51DC608}"/>
              </a:ext>
            </a:extLst>
          </p:cNvPr>
          <p:cNvSpPr/>
          <p:nvPr/>
        </p:nvSpPr>
        <p:spPr>
          <a:xfrm rot="1086713">
            <a:off x="2009018" y="3833710"/>
            <a:ext cx="45719" cy="487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BD20D26B-440A-4E8A-A3E5-509B78B04A2B}"/>
              </a:ext>
            </a:extLst>
          </p:cNvPr>
          <p:cNvSpPr/>
          <p:nvPr/>
        </p:nvSpPr>
        <p:spPr>
          <a:xfrm rot="1086713" flipH="1">
            <a:off x="4390733" y="4122888"/>
            <a:ext cx="45719" cy="982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EAC7C3DC-29D8-4115-9109-2BEB18FCB89F}"/>
              </a:ext>
            </a:extLst>
          </p:cNvPr>
          <p:cNvSpPr/>
          <p:nvPr/>
        </p:nvSpPr>
        <p:spPr>
          <a:xfrm rot="1086713" flipH="1">
            <a:off x="6778823" y="3810922"/>
            <a:ext cx="45719" cy="1906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98419C7-132C-4F60-872C-ED06976F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sr-Cyrl-RS" dirty="0"/>
              <a:t>					</a:t>
            </a:r>
            <a:r>
              <a:rPr lang="sr-Cyrl-RS" sz="2000" b="1" i="1" dirty="0">
                <a:solidFill>
                  <a:srgbClr val="002060"/>
                </a:solidFill>
              </a:rPr>
              <a:t>НОРМАТИВНИ ОКВИРИ</a:t>
            </a:r>
          </a:p>
          <a:p>
            <a:pPr marL="457200" lvl="1" indent="0">
              <a:buNone/>
            </a:pPr>
            <a:endParaRPr lang="sr-Cyrl-RS" sz="2000" b="1" i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sr-Cyrl-RS" sz="2000" b="1" i="1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Кодекс етике за стечајне управнике (Сл. гл. </a:t>
            </a:r>
            <a:r>
              <a:rPr lang="sr-Cyrl-RS" sz="1400" dirty="0" smtClean="0">
                <a:solidFill>
                  <a:srgbClr val="002060"/>
                </a:solidFill>
              </a:rPr>
              <a:t>РС, бр. </a:t>
            </a:r>
            <a:r>
              <a:rPr lang="sr-Cyrl-RS" sz="1400" dirty="0">
                <a:solidFill>
                  <a:srgbClr val="002060"/>
                </a:solidFill>
              </a:rPr>
              <a:t>10/2010): општа начела професионалне, стручне, етике објективности у поступању стечајних управника </a:t>
            </a:r>
            <a:r>
              <a:rPr lang="sr-Cyrl-RS" sz="1400" dirty="0" smtClean="0">
                <a:solidFill>
                  <a:srgbClr val="002060"/>
                </a:solidFill>
              </a:rPr>
              <a:t>током </a:t>
            </a:r>
            <a:r>
              <a:rPr lang="sr-Cyrl-RS" sz="1400" dirty="0" smtClean="0">
                <a:solidFill>
                  <a:srgbClr val="002060"/>
                </a:solidFill>
              </a:rPr>
              <a:t>стечаја</a:t>
            </a:r>
            <a:endParaRPr lang="sr-Cyrl-RS" sz="14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sr-Cyrl-RS" sz="1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			</a:t>
            </a:r>
            <a:r>
              <a:rPr lang="sr-Cyrl-RS" sz="1400" b="1" i="1" dirty="0">
                <a:solidFill>
                  <a:srgbClr val="002060"/>
                </a:solidFill>
              </a:rPr>
              <a:t>ПОВЕЗАНИ ПРОПИСИ </a:t>
            </a:r>
            <a:endParaRPr lang="sr-Cyrl-RS" sz="1400" b="1" i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sr-Cyrl-RS" sz="1400" b="1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sr-Cyrl-RS" sz="1400" b="1" i="1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Закон о привредним друштвима (Сл</a:t>
            </a:r>
            <a:r>
              <a:rPr lang="sr-Cyrl-RS" sz="1400" dirty="0" smtClean="0">
                <a:solidFill>
                  <a:srgbClr val="002060"/>
                </a:solidFill>
              </a:rPr>
              <a:t>. гл</a:t>
            </a:r>
            <a:r>
              <a:rPr lang="sr-Cyrl-RS" sz="1400" dirty="0">
                <a:solidFill>
                  <a:srgbClr val="002060"/>
                </a:solidFill>
              </a:rPr>
              <a:t>. РС, бр. </a:t>
            </a:r>
            <a:r>
              <a:rPr lang="pl-PL" sz="1400" dirty="0">
                <a:solidFill>
                  <a:srgbClr val="002060"/>
                </a:solidFill>
              </a:rPr>
              <a:t>36/2011, 99/2011, 83/2014 – </a:t>
            </a:r>
            <a:r>
              <a:rPr lang="sr-Cyrl-RS" sz="1400" dirty="0">
                <a:solidFill>
                  <a:srgbClr val="002060"/>
                </a:solidFill>
              </a:rPr>
              <a:t>др. закон</a:t>
            </a:r>
            <a:r>
              <a:rPr lang="pl-PL" sz="1400" dirty="0">
                <a:solidFill>
                  <a:srgbClr val="002060"/>
                </a:solidFill>
              </a:rPr>
              <a:t>, 5/2015, 44/2018, 95/2018 </a:t>
            </a:r>
            <a:r>
              <a:rPr lang="sr-Cyrl-RS" sz="1400" dirty="0">
                <a:solidFill>
                  <a:srgbClr val="002060"/>
                </a:solidFill>
              </a:rPr>
              <a:t>и </a:t>
            </a:r>
            <a:r>
              <a:rPr lang="pl-PL" sz="1400" dirty="0">
                <a:solidFill>
                  <a:srgbClr val="002060"/>
                </a:solidFill>
              </a:rPr>
              <a:t>91/2019)</a:t>
            </a:r>
            <a:endParaRPr lang="sr-Cyrl-RS" sz="1400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Закон о приватизацији (Сл. гл. РС. </a:t>
            </a:r>
            <a:r>
              <a:rPr lang="en-US" sz="1400" dirty="0">
                <a:solidFill>
                  <a:srgbClr val="002060"/>
                </a:solidFill>
              </a:rPr>
              <a:t>83/2014, 46/2015, 112/2015 </a:t>
            </a:r>
            <a:r>
              <a:rPr lang="sr-Cyrl-RS" sz="1400" dirty="0">
                <a:solidFill>
                  <a:srgbClr val="002060"/>
                </a:solidFill>
              </a:rPr>
              <a:t>и</a:t>
            </a:r>
            <a:r>
              <a:rPr lang="en-US" sz="1400" dirty="0">
                <a:solidFill>
                  <a:srgbClr val="002060"/>
                </a:solidFill>
              </a:rPr>
              <a:t> 20/2016 – </a:t>
            </a:r>
            <a:r>
              <a:rPr lang="sr-Cyrl-RS" sz="1400" dirty="0">
                <a:solidFill>
                  <a:srgbClr val="002060"/>
                </a:solidFill>
              </a:rPr>
              <a:t>аутентично тумачење)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Cyrl-RS" sz="1400" dirty="0">
                <a:solidFill>
                  <a:srgbClr val="002060"/>
                </a:solidFill>
              </a:rPr>
              <a:t>...и други релевантни прописи (извор: </a:t>
            </a:r>
            <a:r>
              <a:rPr lang="en-US" sz="1400" dirty="0">
                <a:solidFill>
                  <a:srgbClr val="002060"/>
                </a:solidFill>
                <a:hlinkClick r:id="rId2"/>
              </a:rPr>
              <a:t>https://alsu.gov.rs/dokumenta/pravni-izvori-relevantni-za-stecaj</a:t>
            </a:r>
            <a:r>
              <a:rPr lang="sr-Cyrl-RS" sz="1400" dirty="0">
                <a:solidFill>
                  <a:srgbClr val="002060"/>
                </a:solidFill>
              </a:rPr>
              <a:t>) </a:t>
            </a:r>
          </a:p>
          <a:p>
            <a:pPr marL="457200" lvl="1" indent="0">
              <a:buNone/>
            </a:pPr>
            <a:r>
              <a:rPr lang="sr-Cyrl-RS" sz="1400" dirty="0">
                <a:solidFill>
                  <a:srgbClr val="002060"/>
                </a:solidFill>
              </a:rPr>
              <a:t>				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5DF412E-8C89-4375-B667-86E615BF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sr-Cyrl-RS" sz="1800" dirty="0"/>
              <a:t>	„</a:t>
            </a:r>
            <a:r>
              <a:rPr lang="sr-Cyrl-RS" sz="1800" b="1" i="1" dirty="0">
                <a:solidFill>
                  <a:srgbClr val="002060"/>
                </a:solidFill>
              </a:rPr>
              <a:t>ПРЕУЗИМАЊЕ КОНТРОЛЕ ОД СТРАНЕ СТЕЧАЈНОГ УПРАВНИКА“ </a:t>
            </a:r>
          </a:p>
          <a:p>
            <a:pPr marL="0" indent="0">
              <a:buNone/>
            </a:pPr>
            <a:r>
              <a:rPr lang="sr-Cyrl-RS" sz="1800" b="1" i="1" dirty="0">
                <a:solidFill>
                  <a:srgbClr val="00206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sr-Cyrl-RS" sz="1600" dirty="0">
                <a:solidFill>
                  <a:srgbClr val="002060"/>
                </a:solidFill>
              </a:rPr>
              <a:t>Преузимање, обезбеђивање и одговорност стечајног управника за целокупну </a:t>
            </a:r>
            <a:r>
              <a:rPr lang="sr-Cyrl-RS" sz="1600" dirty="0" err="1">
                <a:solidFill>
                  <a:srgbClr val="002060"/>
                </a:solidFill>
              </a:rPr>
              <a:t>предстечајну</a:t>
            </a:r>
            <a:r>
              <a:rPr lang="sr-Cyrl-RS" sz="1600" dirty="0">
                <a:solidFill>
                  <a:srgbClr val="002060"/>
                </a:solidFill>
              </a:rPr>
              <a:t>, стечајну архиву стечајног дужника као и архиву стечајног управника (пословне књиге, евиденција и документација</a:t>
            </a:r>
            <a:r>
              <a:rPr lang="sr-Cyrl-RS" sz="1600" dirty="0" smtClean="0">
                <a:solidFill>
                  <a:srgbClr val="002060"/>
                </a:solidFill>
              </a:rPr>
              <a:t>)</a:t>
            </a:r>
          </a:p>
          <a:p>
            <a:pPr marL="0" indent="0" algn="ctr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rgbClr val="002060"/>
                </a:solidFill>
              </a:rPr>
              <a:t>целокупна документација </a:t>
            </a:r>
            <a:r>
              <a:rPr lang="sr-Cyrl-RS" sz="1600" dirty="0">
                <a:solidFill>
                  <a:srgbClr val="002060"/>
                </a:solidFill>
              </a:rPr>
              <a:t>која се односи на својину, пословање стечајног дужника, као и </a:t>
            </a:r>
            <a:r>
              <a:rPr lang="sr-Cyrl-RS" sz="1600" dirty="0" smtClean="0">
                <a:solidFill>
                  <a:srgbClr val="002060"/>
                </a:solidFill>
              </a:rPr>
              <a:t>она </a:t>
            </a:r>
            <a:r>
              <a:rPr lang="sr-Cyrl-RS" sz="1600" dirty="0">
                <a:solidFill>
                  <a:srgbClr val="002060"/>
                </a:solidFill>
              </a:rPr>
              <a:t>која пружа податке о финансијском и правном положају стечајног дужника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сва документа, </a:t>
            </a:r>
            <a:r>
              <a:rPr lang="sr-Cyrl-RS" sz="1600" dirty="0" smtClean="0">
                <a:solidFill>
                  <a:srgbClr val="002060"/>
                </a:solidFill>
              </a:rPr>
              <a:t>електронска пошта, </a:t>
            </a:r>
            <a:r>
              <a:rPr lang="sr-Cyrl-RS" sz="1600" dirty="0">
                <a:solidFill>
                  <a:srgbClr val="002060"/>
                </a:solidFill>
              </a:rPr>
              <a:t>базе података и </a:t>
            </a:r>
            <a:r>
              <a:rPr lang="sr-Cyrl-RS" sz="1600" dirty="0" smtClean="0">
                <a:solidFill>
                  <a:srgbClr val="002060"/>
                </a:solidFill>
              </a:rPr>
              <a:t>програми </a:t>
            </a:r>
            <a:r>
              <a:rPr lang="sr-Cyrl-RS" sz="1600" dirty="0">
                <a:solidFill>
                  <a:srgbClr val="002060"/>
                </a:solidFill>
              </a:rPr>
              <a:t>који се налазе у информационом систему и рачунарима стечајног </a:t>
            </a:r>
            <a:r>
              <a:rPr lang="sr-Cyrl-RS" sz="1600" dirty="0" smtClean="0">
                <a:solidFill>
                  <a:srgbClr val="002060"/>
                </a:solidFill>
              </a:rPr>
              <a:t>дужника, у </a:t>
            </a:r>
            <a:r>
              <a:rPr lang="sr-Cyrl-RS" sz="1600" dirty="0">
                <a:solidFill>
                  <a:srgbClr val="002060"/>
                </a:solidFill>
              </a:rPr>
              <a:t>циљу заштите истих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с</a:t>
            </a:r>
            <a:r>
              <a:rPr lang="sr-Cyrl-RS" sz="1600" dirty="0" smtClean="0">
                <a:solidFill>
                  <a:srgbClr val="002060"/>
                </a:solidFill>
              </a:rPr>
              <a:t>тарање </a:t>
            </a:r>
            <a:r>
              <a:rPr lang="sr-Cyrl-RS" sz="1600" dirty="0">
                <a:solidFill>
                  <a:srgbClr val="002060"/>
                </a:solidFill>
              </a:rPr>
              <a:t>о пословним књигама и евиденцијама од значаја за тачно утврђене правне послове стечајног дужника – обавеза стечајног </a:t>
            </a:r>
            <a:r>
              <a:rPr lang="sr-Cyrl-RS" sz="1600" dirty="0" smtClean="0">
                <a:solidFill>
                  <a:srgbClr val="002060"/>
                </a:solidFill>
              </a:rPr>
              <a:t>управника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r-Cyrl-R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1600" dirty="0">
                <a:solidFill>
                  <a:srgbClr val="002060"/>
                </a:solidFill>
              </a:rPr>
              <a:t>			</a:t>
            </a:r>
            <a:r>
              <a:rPr lang="sr-Cyrl-RS" sz="1600" b="1" dirty="0">
                <a:solidFill>
                  <a:srgbClr val="002060"/>
                </a:solidFill>
              </a:rPr>
              <a:t>                  </a:t>
            </a:r>
            <a:r>
              <a:rPr lang="sr-Cyrl-RS" sz="1600" b="1" i="1" dirty="0">
                <a:solidFill>
                  <a:srgbClr val="002060"/>
                </a:solidFill>
              </a:rPr>
              <a:t>Питање: </a:t>
            </a:r>
          </a:p>
          <a:p>
            <a:pPr marL="0" indent="0" algn="ctr">
              <a:buNone/>
            </a:pPr>
            <a:r>
              <a:rPr lang="sr-Cyrl-RS" sz="1600" dirty="0">
                <a:solidFill>
                  <a:srgbClr val="002060"/>
                </a:solidFill>
              </a:rPr>
              <a:t>Какав је статус документације која није таксативно </a:t>
            </a:r>
            <a:r>
              <a:rPr lang="sr-Cyrl-RS" sz="1600" dirty="0" smtClean="0">
                <a:solidFill>
                  <a:srgbClr val="002060"/>
                </a:solidFill>
              </a:rPr>
              <a:t>наведена, </a:t>
            </a:r>
            <a:r>
              <a:rPr lang="sr-Cyrl-RS" sz="1600" dirty="0">
                <a:solidFill>
                  <a:srgbClr val="002060"/>
                </a:solidFill>
              </a:rPr>
              <a:t>као </a:t>
            </a:r>
            <a:r>
              <a:rPr lang="sr-Cyrl-RS" sz="1600" dirty="0" smtClean="0">
                <a:solidFill>
                  <a:srgbClr val="002060"/>
                </a:solidFill>
              </a:rPr>
              <a:t>приоритет, </a:t>
            </a:r>
            <a:r>
              <a:rPr lang="sr-Cyrl-RS" sz="1600" dirty="0">
                <a:solidFill>
                  <a:srgbClr val="002060"/>
                </a:solidFill>
              </a:rPr>
              <a:t>у тексту Националног стандарда бр. 8. </a:t>
            </a:r>
            <a:r>
              <a:rPr lang="sr-Cyrl-RS" sz="1600" dirty="0" smtClean="0">
                <a:solidFill>
                  <a:srgbClr val="002060"/>
                </a:solidFill>
              </a:rPr>
              <a:t>?</a:t>
            </a:r>
          </a:p>
          <a:p>
            <a:pPr marL="0" indent="0" algn="ctr">
              <a:buNone/>
            </a:pPr>
            <a:endParaRPr lang="sr-Cyrl-RS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600" b="1" i="1" dirty="0">
                <a:solidFill>
                  <a:srgbClr val="002060"/>
                </a:solidFill>
              </a:rPr>
              <a:t>Одговор:</a:t>
            </a:r>
          </a:p>
          <a:p>
            <a:pPr marL="0" indent="0" algn="ctr">
              <a:buNone/>
            </a:pPr>
            <a:r>
              <a:rPr lang="sr-Cyrl-RS" sz="1600" dirty="0">
                <a:solidFill>
                  <a:srgbClr val="002060"/>
                </a:solidFill>
              </a:rPr>
              <a:t>У складу са одредбама Закона о архивској грађи и архивској делатности – целина архивске грађе стечајног дужника као ствараоца</a:t>
            </a:r>
          </a:p>
          <a:p>
            <a:pPr marL="0" indent="0">
              <a:buNone/>
            </a:pPr>
            <a:r>
              <a:rPr lang="sr-Cyrl-RS" sz="1800" dirty="0"/>
              <a:t>	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69979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							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</a:p>
          <a:p>
            <a:pPr marL="0" indent="0" algn="ctr">
              <a:buNone/>
            </a:pPr>
            <a:r>
              <a:rPr lang="sr-Cyrl-RS" sz="1600" dirty="0">
                <a:solidFill>
                  <a:srgbClr val="002060"/>
                </a:solidFill>
              </a:rPr>
              <a:t> </a:t>
            </a:r>
            <a:r>
              <a:rPr lang="sr-Cyrl-RS" sz="1800" b="1" i="1" dirty="0">
                <a:solidFill>
                  <a:srgbClr val="002060"/>
                </a:solidFill>
              </a:rPr>
              <a:t>Преузимање контроле – старање о архивској грађи </a:t>
            </a:r>
            <a:endParaRPr lang="sr-Cyrl-RS" sz="1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Cyrl-RS" sz="1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800" b="1" i="1" dirty="0" smtClean="0">
                <a:solidFill>
                  <a:srgbClr val="002060"/>
                </a:solidFill>
              </a:rPr>
              <a:t>КАКО</a:t>
            </a:r>
            <a:r>
              <a:rPr lang="sr-Cyrl-RS" sz="16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rgbClr val="002060"/>
                </a:solidFill>
              </a:rPr>
              <a:t>Национални стандард бр 2.  </a:t>
            </a:r>
            <a:r>
              <a:rPr lang="sr-Cyrl-RS" sz="1600" b="1" i="1" dirty="0" smtClean="0">
                <a:solidFill>
                  <a:srgbClr val="002060"/>
                </a:solidFill>
              </a:rPr>
              <a:t>о попису имовине</a:t>
            </a:r>
            <a:r>
              <a:rPr lang="sr-Cyrl-RS" sz="1600" dirty="0" smtClean="0">
                <a:solidFill>
                  <a:srgbClr val="002060"/>
                </a:solidFill>
              </a:rPr>
              <a:t>, процени вредности и почетном стечајном билансу стечајног дужника   -  основ да се приликом пописа/израде записнику о преузетој имовине,   констатује и постојање или не архиве из пословања стечајног дужника до отварање стечаји (</a:t>
            </a:r>
            <a:r>
              <a:rPr lang="sr-Cyrl-RS" sz="1600" dirty="0" err="1" smtClean="0">
                <a:solidFill>
                  <a:srgbClr val="002060"/>
                </a:solidFill>
              </a:rPr>
              <a:t>предстечајна</a:t>
            </a:r>
            <a:r>
              <a:rPr lang="sr-Cyrl-RS" sz="1600" dirty="0" smtClean="0">
                <a:solidFill>
                  <a:srgbClr val="002060"/>
                </a:solidFill>
              </a:rPr>
              <a:t> архива)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rgbClr val="002060"/>
                </a:solidFill>
              </a:rPr>
              <a:t>Препорука</a:t>
            </a:r>
            <a:r>
              <a:rPr lang="sr-Cyrl-RS" sz="1600" dirty="0">
                <a:solidFill>
                  <a:srgbClr val="002060"/>
                </a:solidFill>
              </a:rPr>
              <a:t>:  </a:t>
            </a:r>
            <a:r>
              <a:rPr lang="sr-Cyrl-RS" sz="1600" b="1" i="1" dirty="0">
                <a:solidFill>
                  <a:srgbClr val="002060"/>
                </a:solidFill>
              </a:rPr>
              <a:t>позвати надлежни архив да изврши стручни надзор над стањем заштите архивске грађе и документарног материјал код стечајног дужника одмах по отварању стечајног поступка и преузимању контроле над архивом стечајног дужника</a:t>
            </a:r>
            <a:r>
              <a:rPr lang="sr-Cyrl-RS" sz="1600" dirty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Пракса: веома ретко иницијатива долази од стечајних управника, углавном архиви траже да изврше увид у архивску грађу и документарни материјал новоотворених стечајева, пре свега код оних стваралаца привредне делатности који су имали велики значај у привредном животу одређеног региона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Резултат: Записник архива о стручном надзору уз наложене мере представља основ за даље поступање стечајних управника у припреми за предају архивске грађе надлежном архиву</a:t>
            </a:r>
          </a:p>
          <a:p>
            <a:pPr marL="0" indent="0">
              <a:buNone/>
            </a:pPr>
            <a:r>
              <a:rPr lang="sr-Cyrl-RS" sz="1600" dirty="0">
                <a:solidFill>
                  <a:srgbClr val="002060"/>
                </a:solidFill>
              </a:rPr>
              <a:t>	  </a:t>
            </a:r>
          </a:p>
          <a:p>
            <a:pPr>
              <a:buFontTx/>
              <a:buChar char="-"/>
            </a:pPr>
            <a:endParaRPr lang="sr-Cyrl-RS" sz="1600" dirty="0"/>
          </a:p>
          <a:p>
            <a:pPr>
              <a:buFontTx/>
              <a:buChar char="-"/>
            </a:pPr>
            <a:endParaRPr lang="sr-Cyrl-RS" sz="1400" dirty="0"/>
          </a:p>
          <a:p>
            <a:pPr marL="0" indent="0">
              <a:buNone/>
            </a:pP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41114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" y="1340768"/>
            <a:ext cx="8579296" cy="5517232"/>
          </a:xfrm>
        </p:spPr>
        <p:txBody>
          <a:bodyPr/>
          <a:lstStyle/>
          <a:p>
            <a:pPr marL="0" indent="0">
              <a:buNone/>
            </a:pPr>
            <a:r>
              <a:rPr lang="sr-Cyrl-RS" sz="1600" dirty="0"/>
              <a:t>							     </a:t>
            </a:r>
            <a:r>
              <a:rPr lang="sr-Cyrl-RS" sz="2000" b="1" i="1" dirty="0">
                <a:solidFill>
                  <a:srgbClr val="002060"/>
                </a:solidFill>
              </a:rPr>
              <a:t>ПРОЦЕДУРА</a:t>
            </a:r>
            <a:r>
              <a:rPr lang="sr-Cyrl-RS" sz="2400" b="1" i="1" dirty="0">
                <a:solidFill>
                  <a:srgbClr val="002060"/>
                </a:solidFill>
              </a:rPr>
              <a:t> </a:t>
            </a:r>
            <a:r>
              <a:rPr lang="sr-Cyrl-RS" sz="1600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sr-Cyrl-RS" sz="1400" dirty="0">
                <a:solidFill>
                  <a:srgbClr val="002060"/>
                </a:solidFill>
              </a:rPr>
              <a:t>Пример 1.  </a:t>
            </a:r>
          </a:p>
          <a:p>
            <a:pPr marL="0" indent="0">
              <a:buNone/>
            </a:pPr>
            <a:endParaRPr lang="sr-Latn-RS" sz="14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867A125E-8106-44A7-81DE-C5AD33FCF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20999"/>
              </p:ext>
            </p:extLst>
          </p:nvPr>
        </p:nvGraphicFramePr>
        <p:xfrm>
          <a:off x="695614" y="2060848"/>
          <a:ext cx="8136903" cy="442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5940848" imgH="4211910" progId="Word.Document.12">
                  <p:embed/>
                </p:oleObj>
              </mc:Choice>
              <mc:Fallback>
                <p:oleObj name="Document" r:id="rId3" imgW="5940848" imgH="4211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614" y="2060848"/>
                        <a:ext cx="8136903" cy="442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9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6E483C6-D8F1-42AB-AB3E-5E87BCC59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1400" dirty="0"/>
              <a:t>						                 </a:t>
            </a:r>
            <a:r>
              <a:rPr lang="sr-Cyrl-RS" sz="2400" b="1" i="1" dirty="0">
                <a:solidFill>
                  <a:srgbClr val="002060"/>
                </a:solidFill>
              </a:rPr>
              <a:t>ПРОЦЕДУРА</a:t>
            </a:r>
          </a:p>
          <a:p>
            <a:pPr marL="0" indent="0">
              <a:buNone/>
            </a:pPr>
            <a:endParaRPr lang="sr-Cyrl-RS" sz="1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RS" sz="1600" b="1" i="1" dirty="0">
                <a:solidFill>
                  <a:srgbClr val="002060"/>
                </a:solidFill>
              </a:rPr>
              <a:t>Старање о архиви стечајног дужника и припрема за предају надлежном архиву</a:t>
            </a:r>
          </a:p>
          <a:p>
            <a:pPr>
              <a:buFontTx/>
              <a:buChar char="-"/>
            </a:pPr>
            <a:endParaRPr lang="sr-Cyrl-RS" sz="1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Израда Листе категорија архивске грађе и документарног материјала </a:t>
            </a:r>
            <a:endParaRPr lang="sr-Cyrl-RS" sz="16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rgbClr val="002060"/>
                </a:solidFill>
              </a:rPr>
              <a:t>Сређивање </a:t>
            </a:r>
            <a:r>
              <a:rPr lang="sr-Cyrl-RS" sz="1600" dirty="0">
                <a:solidFill>
                  <a:srgbClr val="002060"/>
                </a:solidFill>
              </a:rPr>
              <a:t>по прописаној методологији (</a:t>
            </a:r>
            <a:r>
              <a:rPr lang="sr-Cyrl-RS" sz="1600" dirty="0" smtClean="0">
                <a:solidFill>
                  <a:srgbClr val="002060"/>
                </a:solidFill>
              </a:rPr>
              <a:t>евидентирање, </a:t>
            </a:r>
            <a:r>
              <a:rPr lang="sr-Cyrl-RS" sz="1600" dirty="0">
                <a:solidFill>
                  <a:srgbClr val="002060"/>
                </a:solidFill>
              </a:rPr>
              <a:t>означавање, класификација, датирање и архивирање по хронолошко-тематском принципу)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Издвајање као посебних збирки: пројеката, персоналне евиденције запослених лица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Израда Архивске књиге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Одабирање архивске грађе </a:t>
            </a:r>
            <a:r>
              <a:rPr lang="sr-Cyrl-RS" sz="1600" dirty="0" smtClean="0">
                <a:solidFill>
                  <a:srgbClr val="002060"/>
                </a:solidFill>
              </a:rPr>
              <a:t>из документарног материјала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rgbClr val="002060"/>
                </a:solidFill>
              </a:rPr>
              <a:t>Издвајање </a:t>
            </a:r>
            <a:r>
              <a:rPr lang="sr-Cyrl-RS" sz="1600" dirty="0">
                <a:solidFill>
                  <a:srgbClr val="002060"/>
                </a:solidFill>
              </a:rPr>
              <a:t>и уништење безвредног документарног материјала коме је рок чувања истекао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Предаја архивске грађе на даље чување и заштиту надлежном архиву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>
                <a:solidFill>
                  <a:srgbClr val="002060"/>
                </a:solidFill>
              </a:rPr>
              <a:t>Веома је значајна сарадња стечајних управника са надлежним јавним архивом</a:t>
            </a:r>
            <a:endParaRPr lang="sr-Latn-RS" sz="1600" dirty="0">
              <a:solidFill>
                <a:srgbClr val="00206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42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035FCCA6-F6E5-42DD-AEAA-74FC3105D0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4790AC05-C553-4FBC-B3CB-2FAEEE995CB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7F1158AD-7947-479B-9608-D93E4D35D87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u septembar2015 [Autosaved].potx" id="{B6545AD1-23D3-4CF9-8F23-AA68CCDA3D8C}" vid="{1F936631-154B-4790-B39B-FC686499E9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alsu septembar2015</Template>
  <TotalTime>2676</TotalTime>
  <Words>605</Words>
  <Application>Microsoft Office PowerPoint</Application>
  <PresentationFormat>On-screen Show (4:3)</PresentationFormat>
  <Paragraphs>493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Cir Times</vt:lpstr>
      <vt:lpstr>Times New Roman</vt:lpstr>
      <vt:lpstr>Wingdings</vt:lpstr>
      <vt:lpstr>Office Theme</vt:lpstr>
      <vt:lpstr>Custom Design</vt:lpstr>
      <vt:lpstr>2_Office Theme</vt:lpstr>
      <vt:lpstr>1_Office Theme</vt:lpstr>
      <vt:lpstr>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 DV. Vazura</dc:creator>
  <cp:lastModifiedBy>ARHIV2</cp:lastModifiedBy>
  <cp:revision>194</cp:revision>
  <cp:lastPrinted>2017-11-03T10:02:26Z</cp:lastPrinted>
  <dcterms:created xsi:type="dcterms:W3CDTF">2015-09-21T07:03:01Z</dcterms:created>
  <dcterms:modified xsi:type="dcterms:W3CDTF">2021-03-31T08:44:58Z</dcterms:modified>
</cp:coreProperties>
</file>